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4"/>
  </p:sldMasterIdLst>
  <p:notesMasterIdLst>
    <p:notesMasterId r:id="rId22"/>
  </p:notesMasterIdLst>
  <p:handoutMasterIdLst>
    <p:handoutMasterId r:id="rId23"/>
  </p:handoutMasterIdLst>
  <p:sldIdLst>
    <p:sldId id="301" r:id="rId5"/>
    <p:sldId id="313" r:id="rId6"/>
    <p:sldId id="314" r:id="rId7"/>
    <p:sldId id="315" r:id="rId8"/>
    <p:sldId id="316" r:id="rId9"/>
    <p:sldId id="317" r:id="rId10"/>
    <p:sldId id="318" r:id="rId11"/>
    <p:sldId id="319" r:id="rId12"/>
    <p:sldId id="321" r:id="rId13"/>
    <p:sldId id="320" r:id="rId14"/>
    <p:sldId id="322" r:id="rId15"/>
    <p:sldId id="305" r:id="rId16"/>
    <p:sldId id="302" r:id="rId17"/>
    <p:sldId id="303" r:id="rId18"/>
    <p:sldId id="304" r:id="rId19"/>
    <p:sldId id="312" r:id="rId20"/>
    <p:sldId id="298" r:id="rId21"/>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76F76F-B2E5-4C4B-99BE-719AC5913B39}" v="53" dt="2021-01-13T15:10:04.2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63722" autoAdjust="0"/>
  </p:normalViewPr>
  <p:slideViewPr>
    <p:cSldViewPr snapToGrid="0">
      <p:cViewPr>
        <p:scale>
          <a:sx n="75" d="100"/>
          <a:sy n="75" d="100"/>
        </p:scale>
        <p:origin x="1570" y="28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2" d="100"/>
          <a:sy n="52" d="100"/>
        </p:scale>
        <p:origin x="1968"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ian Housh" userId="9a51d5725918a4f9" providerId="LiveId" clId="{2118F0F1-232E-4B49-BB7A-C98D0295E63E}"/>
    <pc:docChg chg="undo custSel mod addSld delSld modSld sldOrd">
      <pc:chgData name="Brian Housh" userId="9a51d5725918a4f9" providerId="LiveId" clId="{2118F0F1-232E-4B49-BB7A-C98D0295E63E}" dt="2021-01-13T16:02:00.106" v="2707" actId="20577"/>
      <pc:docMkLst>
        <pc:docMk/>
      </pc:docMkLst>
      <pc:sldChg chg="modSp">
        <pc:chgData name="Brian Housh" userId="9a51d5725918a4f9" providerId="LiveId" clId="{2118F0F1-232E-4B49-BB7A-C98D0295E63E}" dt="2021-01-13T14:01:50.122" v="694" actId="20577"/>
        <pc:sldMkLst>
          <pc:docMk/>
          <pc:sldMk cId="1189427976" sldId="301"/>
        </pc:sldMkLst>
        <pc:spChg chg="mod">
          <ac:chgData name="Brian Housh" userId="9a51d5725918a4f9" providerId="LiveId" clId="{2118F0F1-232E-4B49-BB7A-C98D0295E63E}" dt="2021-01-13T14:01:50.122" v="694" actId="20577"/>
          <ac:spMkLst>
            <pc:docMk/>
            <pc:sldMk cId="1189427976" sldId="301"/>
            <ac:spMk id="4100" creationId="{EC62D483-AD37-4EBB-8EF7-D411DAB1B4EC}"/>
          </ac:spMkLst>
        </pc:spChg>
      </pc:sldChg>
      <pc:sldChg chg="add">
        <pc:chgData name="Brian Housh" userId="9a51d5725918a4f9" providerId="LiveId" clId="{2118F0F1-232E-4B49-BB7A-C98D0295E63E}" dt="2021-01-13T14:01:02.773" v="622"/>
        <pc:sldMkLst>
          <pc:docMk/>
          <pc:sldMk cId="3896293073" sldId="302"/>
        </pc:sldMkLst>
      </pc:sldChg>
      <pc:sldChg chg="add">
        <pc:chgData name="Brian Housh" userId="9a51d5725918a4f9" providerId="LiveId" clId="{2118F0F1-232E-4B49-BB7A-C98D0295E63E}" dt="2021-01-13T13:59:23.524" v="621"/>
        <pc:sldMkLst>
          <pc:docMk/>
          <pc:sldMk cId="817334670" sldId="304"/>
        </pc:sldMkLst>
      </pc:sldChg>
      <pc:sldChg chg="add">
        <pc:chgData name="Brian Housh" userId="9a51d5725918a4f9" providerId="LiveId" clId="{2118F0F1-232E-4B49-BB7A-C98D0295E63E}" dt="2021-01-13T13:40:12.437" v="282"/>
        <pc:sldMkLst>
          <pc:docMk/>
          <pc:sldMk cId="212567177" sldId="305"/>
        </pc:sldMkLst>
      </pc:sldChg>
      <pc:sldChg chg="addSp delSp modSp mod modClrScheme chgLayout">
        <pc:chgData name="Brian Housh" userId="9a51d5725918a4f9" providerId="LiveId" clId="{2118F0F1-232E-4B49-BB7A-C98D0295E63E}" dt="2021-01-13T14:51:28.535" v="1589" actId="26606"/>
        <pc:sldMkLst>
          <pc:docMk/>
          <pc:sldMk cId="1844664815" sldId="312"/>
        </pc:sldMkLst>
        <pc:spChg chg="mod">
          <ac:chgData name="Brian Housh" userId="9a51d5725918a4f9" providerId="LiveId" clId="{2118F0F1-232E-4B49-BB7A-C98D0295E63E}" dt="2021-01-13T14:51:28.535" v="1589" actId="26606"/>
          <ac:spMkLst>
            <pc:docMk/>
            <pc:sldMk cId="1844664815" sldId="312"/>
            <ac:spMk id="3" creationId="{4019D432-3D00-48EB-B745-0629D701B414}"/>
          </ac:spMkLst>
        </pc:spChg>
        <pc:spChg chg="add del mod">
          <ac:chgData name="Brian Housh" userId="9a51d5725918a4f9" providerId="LiveId" clId="{2118F0F1-232E-4B49-BB7A-C98D0295E63E}" dt="2021-01-13T14:51:28.535" v="1589" actId="26606"/>
          <ac:spMkLst>
            <pc:docMk/>
            <pc:sldMk cId="1844664815" sldId="312"/>
            <ac:spMk id="71" creationId="{DB91B1F0-DB84-46F6-948B-22C5942633B5}"/>
          </ac:spMkLst>
        </pc:spChg>
        <pc:spChg chg="mod">
          <ac:chgData name="Brian Housh" userId="9a51d5725918a4f9" providerId="LiveId" clId="{2118F0F1-232E-4B49-BB7A-C98D0295E63E}" dt="2021-01-13T14:51:28.535" v="1589" actId="26606"/>
          <ac:spMkLst>
            <pc:docMk/>
            <pc:sldMk cId="1844664815" sldId="312"/>
            <ac:spMk id="12290" creationId="{7751CDB4-500B-486C-BA27-6FDC73070936}"/>
          </ac:spMkLst>
        </pc:spChg>
      </pc:sldChg>
      <pc:sldChg chg="addSp modSp">
        <pc:chgData name="Brian Housh" userId="9a51d5725918a4f9" providerId="LiveId" clId="{2118F0F1-232E-4B49-BB7A-C98D0295E63E}" dt="2021-01-13T14:14:05.464" v="780" actId="1076"/>
        <pc:sldMkLst>
          <pc:docMk/>
          <pc:sldMk cId="2612467016" sldId="313"/>
        </pc:sldMkLst>
        <pc:spChg chg="mod">
          <ac:chgData name="Brian Housh" userId="9a51d5725918a4f9" providerId="LiveId" clId="{2118F0F1-232E-4B49-BB7A-C98D0295E63E}" dt="2021-01-13T14:13:58.750" v="779" actId="255"/>
          <ac:spMkLst>
            <pc:docMk/>
            <pc:sldMk cId="2612467016" sldId="313"/>
            <ac:spMk id="3" creationId="{4019D432-3D00-48EB-B745-0629D701B414}"/>
          </ac:spMkLst>
        </pc:spChg>
        <pc:spChg chg="mod">
          <ac:chgData name="Brian Housh" userId="9a51d5725918a4f9" providerId="LiveId" clId="{2118F0F1-232E-4B49-BB7A-C98D0295E63E}" dt="2021-01-13T14:06:06.009" v="724" actId="20577"/>
          <ac:spMkLst>
            <pc:docMk/>
            <pc:sldMk cId="2612467016" sldId="313"/>
            <ac:spMk id="12290" creationId="{7751CDB4-500B-486C-BA27-6FDC73070936}"/>
          </ac:spMkLst>
        </pc:spChg>
        <pc:picChg chg="add mod">
          <ac:chgData name="Brian Housh" userId="9a51d5725918a4f9" providerId="LiveId" clId="{2118F0F1-232E-4B49-BB7A-C98D0295E63E}" dt="2021-01-13T14:14:05.464" v="780" actId="1076"/>
          <ac:picMkLst>
            <pc:docMk/>
            <pc:sldMk cId="2612467016" sldId="313"/>
            <ac:picMk id="4" creationId="{EFDD0ADC-B606-4F7E-8565-8720056ECD0B}"/>
          </ac:picMkLst>
        </pc:picChg>
      </pc:sldChg>
      <pc:sldChg chg="addSp modSp add ord">
        <pc:chgData name="Brian Housh" userId="9a51d5725918a4f9" providerId="LiveId" clId="{2118F0F1-232E-4B49-BB7A-C98D0295E63E}" dt="2021-01-13T16:02:00.106" v="2707" actId="20577"/>
        <pc:sldMkLst>
          <pc:docMk/>
          <pc:sldMk cId="3415987982" sldId="322"/>
        </pc:sldMkLst>
        <pc:spChg chg="mod">
          <ac:chgData name="Brian Housh" userId="9a51d5725918a4f9" providerId="LiveId" clId="{2118F0F1-232E-4B49-BB7A-C98D0295E63E}" dt="2021-01-13T16:02:00.106" v="2707" actId="20577"/>
          <ac:spMkLst>
            <pc:docMk/>
            <pc:sldMk cId="3415987982" sldId="322"/>
            <ac:spMk id="3" creationId="{4019D432-3D00-48EB-B745-0629D701B414}"/>
          </ac:spMkLst>
        </pc:spChg>
        <pc:spChg chg="mod">
          <ac:chgData name="Brian Housh" userId="9a51d5725918a4f9" providerId="LiveId" clId="{2118F0F1-232E-4B49-BB7A-C98D0295E63E}" dt="2021-01-13T14:03:29.034" v="706" actId="20577"/>
          <ac:spMkLst>
            <pc:docMk/>
            <pc:sldMk cId="3415987982" sldId="322"/>
            <ac:spMk id="12290" creationId="{7751CDB4-500B-486C-BA27-6FDC73070936}"/>
          </ac:spMkLst>
        </pc:spChg>
        <pc:picChg chg="add mod">
          <ac:chgData name="Brian Housh" userId="9a51d5725918a4f9" providerId="LiveId" clId="{2118F0F1-232E-4B49-BB7A-C98D0295E63E}" dt="2021-01-13T15:09:36.463" v="2579" actId="1038"/>
          <ac:picMkLst>
            <pc:docMk/>
            <pc:sldMk cId="3415987982" sldId="322"/>
            <ac:picMk id="4" creationId="{0929F3E7-DCC5-4D79-8916-A022EEB5EC11}"/>
          </ac:picMkLst>
        </pc:picChg>
        <pc:picChg chg="add mod">
          <ac:chgData name="Brian Housh" userId="9a51d5725918a4f9" providerId="LiveId" clId="{2118F0F1-232E-4B49-BB7A-C98D0295E63E}" dt="2021-01-13T15:09:32.893" v="2575" actId="1038"/>
          <ac:picMkLst>
            <pc:docMk/>
            <pc:sldMk cId="3415987982" sldId="322"/>
            <ac:picMk id="6" creationId="{07EF0B01-90F8-4064-AC8D-310E6F7EA89A}"/>
          </ac:picMkLst>
        </pc:picChg>
        <pc:picChg chg="add mod">
          <ac:chgData name="Brian Housh" userId="9a51d5725918a4f9" providerId="LiveId" clId="{2118F0F1-232E-4B49-BB7A-C98D0295E63E}" dt="2021-01-13T15:09:39.378" v="2582" actId="1038"/>
          <ac:picMkLst>
            <pc:docMk/>
            <pc:sldMk cId="3415987982" sldId="322"/>
            <ac:picMk id="8" creationId="{FC111E10-864B-4BFD-9179-1921463A280E}"/>
          </ac:picMkLst>
        </pc:picChg>
      </pc:sldChg>
      <pc:sldChg chg="del">
        <pc:chgData name="Brian Housh" userId="9a51d5725918a4f9" providerId="LiveId" clId="{2118F0F1-232E-4B49-BB7A-C98D0295E63E}" dt="2021-01-13T13:57:49.388" v="620" actId="2696"/>
        <pc:sldMkLst>
          <pc:docMk/>
          <pc:sldMk cId="3537195143" sldId="32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CF9F6EE-8065-45FD-97C5-7FEBE9C763C1}"/>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17F2C90-437F-45A4-BE40-676045C60080}"/>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B021FC7-BD80-4982-8AB4-0FC8A4C9729B}" type="datetimeFigureOut">
              <a:rPr lang="en-US" smtClean="0"/>
              <a:t>1/13/2021</a:t>
            </a:fld>
            <a:endParaRPr lang="en-US"/>
          </a:p>
        </p:txBody>
      </p:sp>
      <p:sp>
        <p:nvSpPr>
          <p:cNvPr id="4" name="Footer Placeholder 3">
            <a:extLst>
              <a:ext uri="{FF2B5EF4-FFF2-40B4-BE49-F238E27FC236}">
                <a16:creationId xmlns:a16="http://schemas.microsoft.com/office/drawing/2014/main" id="{54E8A774-5114-4AF8-A8CC-9EF1DE84D1B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4FA90AD-6EEE-45FC-88A3-A0C5C3A280E8}"/>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AE231CB0-5BD4-497F-893F-E03291F41649}" type="slidenum">
              <a:rPr lang="en-US" smtClean="0"/>
              <a:t>‹#›</a:t>
            </a:fld>
            <a:endParaRPr lang="en-US"/>
          </a:p>
        </p:txBody>
      </p:sp>
    </p:spTree>
    <p:extLst>
      <p:ext uri="{BB962C8B-B14F-4D97-AF65-F5344CB8AC3E}">
        <p14:creationId xmlns:p14="http://schemas.microsoft.com/office/powerpoint/2010/main" val="15303842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503F88D-5E26-4507-BE4F-EDC4F177BE6F}" type="datetimeFigureOut">
              <a:rPr lang="en-US" smtClean="0"/>
              <a:t>1/13/2021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2282C5D-8C2A-43FF-AB48-84796902A689}" type="slidenum">
              <a:rPr lang="en-US" smtClean="0"/>
              <a:t>‹#›</a:t>
            </a:fld>
            <a:endParaRPr lang="en-US"/>
          </a:p>
        </p:txBody>
      </p:sp>
    </p:spTree>
    <p:extLst>
      <p:ext uri="{BB962C8B-B14F-4D97-AF65-F5344CB8AC3E}">
        <p14:creationId xmlns:p14="http://schemas.microsoft.com/office/powerpoint/2010/main" val="4133222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FA313144-60F4-4C39-9AE4-39E203BD4246}"/>
              </a:ext>
            </a:extLst>
          </p:cNvPr>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57066" indent="-291179">
              <a:spcBef>
                <a:spcPct val="30000"/>
              </a:spcBef>
              <a:defRPr sz="1200">
                <a:solidFill>
                  <a:schemeClr val="tx1"/>
                </a:solidFill>
                <a:latin typeface="Arial" panose="020B0604020202020204" pitchFamily="34" charset="0"/>
              </a:defRPr>
            </a:lvl2pPr>
            <a:lvl3pPr marL="1164717" indent="-232943">
              <a:spcBef>
                <a:spcPct val="30000"/>
              </a:spcBef>
              <a:defRPr sz="1200">
                <a:solidFill>
                  <a:schemeClr val="tx1"/>
                </a:solidFill>
                <a:latin typeface="Arial" panose="020B0604020202020204" pitchFamily="34" charset="0"/>
              </a:defRPr>
            </a:lvl3pPr>
            <a:lvl4pPr marL="1630604" indent="-232943">
              <a:spcBef>
                <a:spcPct val="30000"/>
              </a:spcBef>
              <a:defRPr sz="1200">
                <a:solidFill>
                  <a:schemeClr val="tx1"/>
                </a:solidFill>
                <a:latin typeface="Arial" panose="020B0604020202020204" pitchFamily="34" charset="0"/>
              </a:defRPr>
            </a:lvl4pPr>
            <a:lvl5pPr marL="2096491" indent="-232943">
              <a:spcBef>
                <a:spcPct val="30000"/>
              </a:spcBef>
              <a:defRPr sz="1200">
                <a:solidFill>
                  <a:schemeClr val="tx1"/>
                </a:solidFill>
                <a:latin typeface="Arial" panose="020B0604020202020204" pitchFamily="34" charset="0"/>
              </a:defRPr>
            </a:lvl5pPr>
            <a:lvl6pPr marL="2562377" indent="-232943" eaLnBrk="0" fontAlgn="base" hangingPunct="0">
              <a:spcBef>
                <a:spcPct val="30000"/>
              </a:spcBef>
              <a:spcAft>
                <a:spcPct val="0"/>
              </a:spcAft>
              <a:defRPr sz="1200">
                <a:solidFill>
                  <a:schemeClr val="tx1"/>
                </a:solidFill>
                <a:latin typeface="Arial" panose="020B0604020202020204" pitchFamily="34" charset="0"/>
              </a:defRPr>
            </a:lvl6pPr>
            <a:lvl7pPr marL="3028264" indent="-232943" eaLnBrk="0" fontAlgn="base" hangingPunct="0">
              <a:spcBef>
                <a:spcPct val="30000"/>
              </a:spcBef>
              <a:spcAft>
                <a:spcPct val="0"/>
              </a:spcAft>
              <a:defRPr sz="1200">
                <a:solidFill>
                  <a:schemeClr val="tx1"/>
                </a:solidFill>
                <a:latin typeface="Arial" panose="020B0604020202020204" pitchFamily="34" charset="0"/>
              </a:defRPr>
            </a:lvl7pPr>
            <a:lvl8pPr marL="3494151" indent="-232943" eaLnBrk="0" fontAlgn="base" hangingPunct="0">
              <a:spcBef>
                <a:spcPct val="30000"/>
              </a:spcBef>
              <a:spcAft>
                <a:spcPct val="0"/>
              </a:spcAft>
              <a:defRPr sz="1200">
                <a:solidFill>
                  <a:schemeClr val="tx1"/>
                </a:solidFill>
                <a:latin typeface="Arial" panose="020B0604020202020204" pitchFamily="34" charset="0"/>
              </a:defRPr>
            </a:lvl8pPr>
            <a:lvl9pPr marL="3960038" indent="-232943" eaLnBrk="0" fontAlgn="base" hangingPunct="0">
              <a:spcBef>
                <a:spcPct val="30000"/>
              </a:spcBef>
              <a:spcAft>
                <a:spcPct val="0"/>
              </a:spcAft>
              <a:defRPr sz="1200">
                <a:solidFill>
                  <a:schemeClr val="tx1"/>
                </a:solidFill>
                <a:latin typeface="Arial" panose="020B0604020202020204" pitchFamily="34" charset="0"/>
              </a:defRPr>
            </a:lvl9pPr>
          </a:lstStyle>
          <a:p>
            <a:pPr defTabSz="931774" fontAlgn="base">
              <a:spcBef>
                <a:spcPct val="0"/>
              </a:spcBef>
              <a:spcAft>
                <a:spcPct val="0"/>
              </a:spcAft>
              <a:defRPr/>
            </a:pPr>
            <a:fld id="{5B2DA710-F323-4265-AB9F-B926177CB1C2}" type="slidenum">
              <a:rPr lang="en-US" altLang="en-US">
                <a:solidFill>
                  <a:srgbClr val="000000"/>
                </a:solidFill>
              </a:rPr>
              <a:pPr defTabSz="931774" fontAlgn="base">
                <a:spcBef>
                  <a:spcPct val="0"/>
                </a:spcBef>
                <a:spcAft>
                  <a:spcPct val="0"/>
                </a:spcAft>
                <a:defRPr/>
              </a:pPr>
              <a:t>1</a:t>
            </a:fld>
            <a:endParaRPr lang="en-US" altLang="en-US">
              <a:solidFill>
                <a:srgbClr val="000000"/>
              </a:solidFill>
            </a:endParaRPr>
          </a:p>
        </p:txBody>
      </p:sp>
      <p:sp>
        <p:nvSpPr>
          <p:cNvPr id="5123" name="Rectangle 2">
            <a:extLst>
              <a:ext uri="{FF2B5EF4-FFF2-40B4-BE49-F238E27FC236}">
                <a16:creationId xmlns:a16="http://schemas.microsoft.com/office/drawing/2014/main" id="{9DF604C4-3688-4ED0-BEBD-E41FF8233264}"/>
              </a:ext>
            </a:extLst>
          </p:cNvPr>
          <p:cNvSpPr>
            <a:spLocks noGrp="1" noRot="1" noChangeAspect="1" noChangeArrowheads="1" noTextEdit="1"/>
          </p:cNvSpPr>
          <p:nvPr>
            <p:ph type="sldImg"/>
          </p:nvPr>
        </p:nvSpPr>
        <p:spPr>
          <a:ln/>
        </p:spPr>
      </p:sp>
      <p:sp>
        <p:nvSpPr>
          <p:cNvPr id="5124" name="Rectangle 3">
            <a:extLst>
              <a:ext uri="{FF2B5EF4-FFF2-40B4-BE49-F238E27FC236}">
                <a16:creationId xmlns:a16="http://schemas.microsoft.com/office/drawing/2014/main" id="{91C430E6-29B6-4B99-B938-165469732BA4}"/>
              </a:ext>
            </a:extLst>
          </p:cNvPr>
          <p:cNvSpPr>
            <a:spLocks noGrp="1" noChangeArrowheads="1"/>
          </p:cNvSpPr>
          <p:nvPr>
            <p:ph type="body" idx="1"/>
          </p:nvPr>
        </p:nvSpPr>
        <p:spPr>
          <a:noFill/>
        </p:spPr>
        <p:txBody>
          <a:bodyPr/>
          <a:lstStyle/>
          <a:p>
            <a:pPr eaLnBrk="1" hangingPunct="1"/>
            <a:r>
              <a:rPr lang="en-US" altLang="en-US" dirty="0">
                <a:latin typeface="Arial" panose="020B0604020202020204" pitchFamily="34" charset="0"/>
              </a:rPr>
              <a:t>There are exciting initiatives at the state level on the topic of trails.  </a:t>
            </a:r>
            <a:r>
              <a:rPr lang="en-US" altLang="en-US" u="sng" dirty="0">
                <a:latin typeface="Arial" panose="020B0604020202020204" pitchFamily="34" charset="0"/>
              </a:rPr>
              <a:t>2018 is a pivotal year</a:t>
            </a:r>
            <a:r>
              <a:rPr lang="en-US" altLang="en-US" dirty="0">
                <a:latin typeface="Arial" panose="020B0604020202020204" pitchFamily="34" charset="0"/>
              </a:rPr>
              <a:t>.  It’s critical that elected officials and community leaders do their part to </a:t>
            </a:r>
            <a:r>
              <a:rPr lang="en-US" altLang="en-US" u="sng" dirty="0">
                <a:latin typeface="Arial" panose="020B0604020202020204" pitchFamily="34" charset="0"/>
              </a:rPr>
              <a:t>send strong messages to the state house </a:t>
            </a:r>
            <a:r>
              <a:rPr lang="en-US" altLang="en-US" dirty="0">
                <a:latin typeface="Arial" panose="020B0604020202020204" pitchFamily="34" charset="0"/>
              </a:rPr>
              <a:t>for creating a </a:t>
            </a:r>
            <a:r>
              <a:rPr lang="en-US" altLang="en-US" u="sng" dirty="0">
                <a:latin typeface="Arial" panose="020B0604020202020204" pitchFamily="34" charset="0"/>
              </a:rPr>
              <a:t>new and expanded platform </a:t>
            </a:r>
            <a:r>
              <a:rPr lang="en-US" altLang="en-US" dirty="0">
                <a:latin typeface="Arial" panose="020B0604020202020204" pitchFamily="34" charset="0"/>
              </a:rPr>
              <a:t>for trail and bikeway </a:t>
            </a:r>
            <a:r>
              <a:rPr lang="en-US" altLang="en-US" u="sng" dirty="0">
                <a:latin typeface="Arial" panose="020B0604020202020204" pitchFamily="34" charset="0"/>
              </a:rPr>
              <a:t>funding </a:t>
            </a:r>
            <a:r>
              <a:rPr lang="en-US" altLang="en-US" dirty="0">
                <a:latin typeface="Arial" panose="020B0604020202020204" pitchFamily="34" charset="0"/>
              </a:rPr>
              <a:t>for both </a:t>
            </a:r>
            <a:r>
              <a:rPr lang="en-US" altLang="en-US" u="sng" dirty="0">
                <a:latin typeface="Arial" panose="020B0604020202020204" pitchFamily="34" charset="0"/>
              </a:rPr>
              <a:t>construction </a:t>
            </a:r>
            <a:r>
              <a:rPr lang="en-US" altLang="en-US" dirty="0">
                <a:latin typeface="Arial" panose="020B0604020202020204" pitchFamily="34" charset="0"/>
              </a:rPr>
              <a:t>and for badly needed </a:t>
            </a:r>
            <a:r>
              <a:rPr lang="en-US" altLang="en-US" u="sng" dirty="0">
                <a:latin typeface="Arial" panose="020B0604020202020204" pitchFamily="34" charset="0"/>
              </a:rPr>
              <a:t>maintenance</a:t>
            </a:r>
            <a:r>
              <a:rPr lang="en-US" altLang="en-US" dirty="0">
                <a:latin typeface="Arial" panose="020B0604020202020204" pitchFamily="34" charset="0"/>
              </a:rPr>
              <a:t>.</a:t>
            </a:r>
          </a:p>
          <a:p>
            <a:pPr eaLnBrk="1" hangingPunct="1"/>
            <a:endParaRPr lang="en-US" altLang="en-US" dirty="0">
              <a:latin typeface="Arial" panose="020B0604020202020204" pitchFamily="34" charset="0"/>
            </a:endParaRPr>
          </a:p>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2199772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players within the Rails-to-Trails and Buckeye Trail Association are assembling and convening  sessions with representatives of agencies, non-profit advocacy groups and even business groups from across the state who are already involved in driving trail, active transportation, recreation and public health initiatives in their respective regions.  Currently (early 2018) the Network is meeting every 6-8 weeks to develop in greater detail the elements of a successful statewide program.  This </a:t>
            </a:r>
            <a:r>
              <a:rPr lang="en-US" dirty="0" err="1"/>
              <a:t>OhioNetwork</a:t>
            </a:r>
            <a:r>
              <a:rPr lang="en-US" dirty="0"/>
              <a:t> will lead on assessing options and then developing recommendations to the General Assembly in the areas of:</a:t>
            </a:r>
          </a:p>
          <a:p>
            <a:r>
              <a:rPr lang="en-US" dirty="0"/>
              <a:t>1.  High level criteria for the facilities which ultimately constitute the statewide network of trails &amp; bikeways</a:t>
            </a:r>
          </a:p>
          <a:p>
            <a:r>
              <a:rPr lang="en-US" dirty="0"/>
              <a:t>2.  Policies</a:t>
            </a:r>
          </a:p>
          <a:p>
            <a:r>
              <a:rPr lang="en-US" dirty="0"/>
              <a:t>3.  Funding mechanisms</a:t>
            </a:r>
          </a:p>
          <a:p>
            <a:r>
              <a:rPr lang="en-US" dirty="0"/>
              <a:t>4.  Funding amounts</a:t>
            </a:r>
          </a:p>
          <a:p>
            <a:endParaRPr lang="en-US" dirty="0"/>
          </a:p>
          <a:p>
            <a:endParaRPr lang="en-US" dirty="0"/>
          </a:p>
        </p:txBody>
      </p:sp>
      <p:sp>
        <p:nvSpPr>
          <p:cNvPr id="4" name="Slide Number Placeholder 3"/>
          <p:cNvSpPr>
            <a:spLocks noGrp="1"/>
          </p:cNvSpPr>
          <p:nvPr>
            <p:ph type="sldNum" sz="quarter" idx="10"/>
          </p:nvPr>
        </p:nvSpPr>
        <p:spPr/>
        <p:txBody>
          <a:bodyPr/>
          <a:lstStyle/>
          <a:p>
            <a:fld id="{82282C5D-8C2A-43FF-AB48-84796902A689}" type="slidenum">
              <a:rPr lang="en-US" smtClean="0"/>
              <a:t>10</a:t>
            </a:fld>
            <a:endParaRPr lang="en-US"/>
          </a:p>
        </p:txBody>
      </p:sp>
    </p:spTree>
    <p:extLst>
      <p:ext uri="{BB962C8B-B14F-4D97-AF65-F5344CB8AC3E}">
        <p14:creationId xmlns:p14="http://schemas.microsoft.com/office/powerpoint/2010/main" val="3409219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players within the Rails-to-Trails and Buckeye Trail Association are assembling and convening  sessions with representatives of agencies, non-profit advocacy groups and even business groups from across the state who are already involved in driving trail, active transportation, recreation and public health initiatives in their respective regions.  Currently (early 2018) the Network is meeting every 6-8 weeks to develop in greater detail the elements of a successful statewide program.  This </a:t>
            </a:r>
            <a:r>
              <a:rPr lang="en-US" dirty="0" err="1"/>
              <a:t>OhioNetwork</a:t>
            </a:r>
            <a:r>
              <a:rPr lang="en-US" dirty="0"/>
              <a:t> will lead on assessing options and then developing recommendations to the General Assembly in the areas of:</a:t>
            </a:r>
          </a:p>
          <a:p>
            <a:r>
              <a:rPr lang="en-US" dirty="0"/>
              <a:t>1.  High level criteria for the facilities which ultimately constitute the statewide network of trails &amp; bikeways</a:t>
            </a:r>
          </a:p>
          <a:p>
            <a:r>
              <a:rPr lang="en-US" dirty="0"/>
              <a:t>2.  Policies</a:t>
            </a:r>
          </a:p>
          <a:p>
            <a:r>
              <a:rPr lang="en-US" dirty="0"/>
              <a:t>3.  Funding mechanisms</a:t>
            </a:r>
          </a:p>
          <a:p>
            <a:r>
              <a:rPr lang="en-US" dirty="0"/>
              <a:t>4.  Funding amounts</a:t>
            </a:r>
          </a:p>
          <a:p>
            <a:endParaRPr lang="en-US" dirty="0"/>
          </a:p>
          <a:p>
            <a:endParaRPr lang="en-US" dirty="0"/>
          </a:p>
        </p:txBody>
      </p:sp>
      <p:sp>
        <p:nvSpPr>
          <p:cNvPr id="4" name="Slide Number Placeholder 3"/>
          <p:cNvSpPr>
            <a:spLocks noGrp="1"/>
          </p:cNvSpPr>
          <p:nvPr>
            <p:ph type="sldNum" sz="quarter" idx="10"/>
          </p:nvPr>
        </p:nvSpPr>
        <p:spPr/>
        <p:txBody>
          <a:bodyPr/>
          <a:lstStyle/>
          <a:p>
            <a:fld id="{82282C5D-8C2A-43FF-AB48-84796902A689}" type="slidenum">
              <a:rPr lang="en-US" smtClean="0"/>
              <a:t>11</a:t>
            </a:fld>
            <a:endParaRPr lang="en-US"/>
          </a:p>
        </p:txBody>
      </p:sp>
    </p:spTree>
    <p:extLst>
      <p:ext uri="{BB962C8B-B14F-4D97-AF65-F5344CB8AC3E}">
        <p14:creationId xmlns:p14="http://schemas.microsoft.com/office/powerpoint/2010/main" val="479114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a:t>
            </a:r>
          </a:p>
          <a:p>
            <a:r>
              <a:rPr lang="en-US" dirty="0"/>
              <a:t>1.  In April, 2017, at the encouragement of the Buckeye Trails Association, a stakeholder group comprised of various user groups (i.e. mountain bikers, Horseman’s Association, hikers, etc.) and the Midwest Rails-to-Trails Conservancy, a group of both Senators and House Representatives united to establish a Legislative Trails Caucus.  As of January, 2018, there are 29 members:  8 Senators; 21 Representatives; 18 Democrats; 11 Republicans.  The Co-Chairs are Sen. Sean O’Brien (D, Ashtabula, Geauga, Trumbull cos.) and Sen. Steve Wilson (R, Butler &amp; Hamilton cos.)</a:t>
            </a:r>
          </a:p>
          <a:p>
            <a:endParaRPr lang="en-US" dirty="0"/>
          </a:p>
          <a:p>
            <a:r>
              <a:rPr lang="en-US" dirty="0"/>
              <a:t>2.  The Caucus set a goal of having an awareness raising event which they held in Oct., 2017.  More than 134 participants, the legislators, their staff and engaged citizens from many partner stakeholder groups participated in rides, walks and even kayaking in downtown Columbus on the Scioto River trails.  </a:t>
            </a:r>
          </a:p>
          <a:p>
            <a:endParaRPr lang="en-US" dirty="0"/>
          </a:p>
          <a:p>
            <a:r>
              <a:rPr lang="en-US" dirty="0"/>
              <a:t>3.  Also in Oct., Midwest Rails-to-Trails convened a new stakeholder group of public, private and non-profit organizations representing the various geographic regions across the entire state.</a:t>
            </a:r>
          </a:p>
          <a:p>
            <a:endParaRPr lang="en-US" dirty="0"/>
          </a:p>
          <a:p>
            <a:r>
              <a:rPr lang="en-US" dirty="0"/>
              <a:t>4.  In Dec. 2017, the General Assembly authored a Joint Resolution declaring 2018 Ohio’s Year of the Trails.  The Senate passed this resolution in Dec., 2017.  The House is positioned to pass it in late Feb. or early March, 2018.</a:t>
            </a:r>
          </a:p>
        </p:txBody>
      </p:sp>
      <p:sp>
        <p:nvSpPr>
          <p:cNvPr id="4" name="Slide Number Placeholder 3"/>
          <p:cNvSpPr>
            <a:spLocks noGrp="1"/>
          </p:cNvSpPr>
          <p:nvPr>
            <p:ph type="sldNum" sz="quarter" idx="10"/>
          </p:nvPr>
        </p:nvSpPr>
        <p:spPr/>
        <p:txBody>
          <a:bodyPr/>
          <a:lstStyle/>
          <a:p>
            <a:fld id="{82282C5D-8C2A-43FF-AB48-84796902A689}" type="slidenum">
              <a:rPr lang="en-US" smtClean="0"/>
              <a:t>12</a:t>
            </a:fld>
            <a:endParaRPr lang="en-US"/>
          </a:p>
        </p:txBody>
      </p:sp>
    </p:spTree>
    <p:extLst>
      <p:ext uri="{BB962C8B-B14F-4D97-AF65-F5344CB8AC3E}">
        <p14:creationId xmlns:p14="http://schemas.microsoft.com/office/powerpoint/2010/main" val="4237119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a:t>
            </a:r>
          </a:p>
          <a:p>
            <a:r>
              <a:rPr lang="en-US" dirty="0"/>
              <a:t>1.  In April, 2017, at the encouragement of the Buckeye Trails Association, a stakeholder group comprised of various user groups (i.e. mountain bikers, Horseman’s Association, hikers, etc.) and the Midwest Rails-to-Trails Conservancy, a group of both Senators and House Representatives united to establish a Legislative Trails Caucus.  As of January, 2018, there are 29 members:  8 Senators; 21 Representatives; 18 Democrats; 11 Republicans.  The Co-Chairs are Sen. Sean O’Brien (D, Ashtabula, Geauga, Trumbull cos.) and Sen. Steve Wilson (R, Butler &amp; Hamilton cos.)</a:t>
            </a:r>
          </a:p>
          <a:p>
            <a:endParaRPr lang="en-US" dirty="0"/>
          </a:p>
          <a:p>
            <a:r>
              <a:rPr lang="en-US" dirty="0"/>
              <a:t>2.  The Caucus set a goal of having an awareness raising event which they held in Oct., 2017.  More than 134 participants, the legislators, their staff and engaged citizens from many partner stakeholder groups participated in rides, walks and even kayaking in downtown Columbus on the Scioto River trails.  </a:t>
            </a:r>
          </a:p>
          <a:p>
            <a:endParaRPr lang="en-US" dirty="0"/>
          </a:p>
          <a:p>
            <a:r>
              <a:rPr lang="en-US" dirty="0"/>
              <a:t>3.  Also in Oct., Midwest Rails-to-Trails convened a new stakeholder group of public, private and non-profit organizations representing the various geographic regions across the entire state.</a:t>
            </a:r>
          </a:p>
          <a:p>
            <a:endParaRPr lang="en-US" dirty="0"/>
          </a:p>
          <a:p>
            <a:r>
              <a:rPr lang="en-US" dirty="0"/>
              <a:t>4.  In Dec. 2017, the General Assembly authored a Joint Resolution declaring 2018 Ohio’s Year of the Trails.  The Senate passed this resolution in Dec., 2017.  The House is positioned to pass it in late Feb. or early March, 2018.</a:t>
            </a:r>
          </a:p>
        </p:txBody>
      </p:sp>
      <p:sp>
        <p:nvSpPr>
          <p:cNvPr id="4" name="Slide Number Placeholder 3"/>
          <p:cNvSpPr>
            <a:spLocks noGrp="1"/>
          </p:cNvSpPr>
          <p:nvPr>
            <p:ph type="sldNum" sz="quarter" idx="10"/>
          </p:nvPr>
        </p:nvSpPr>
        <p:spPr/>
        <p:txBody>
          <a:bodyPr/>
          <a:lstStyle/>
          <a:p>
            <a:fld id="{82282C5D-8C2A-43FF-AB48-84796902A689}" type="slidenum">
              <a:rPr lang="en-US" smtClean="0"/>
              <a:t>13</a:t>
            </a:fld>
            <a:endParaRPr lang="en-US"/>
          </a:p>
        </p:txBody>
      </p:sp>
    </p:spTree>
    <p:extLst>
      <p:ext uri="{BB962C8B-B14F-4D97-AF65-F5344CB8AC3E}">
        <p14:creationId xmlns:p14="http://schemas.microsoft.com/office/powerpoint/2010/main" val="2881272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players within the Rails-to-Trails and Buckeye Trail Association are assembling and convening  sessions with representatives of agencies, non-profit advocacy groups and even business groups from across the state who are already involved in driving trail, active transportation, recreation and public health initiatives in their respective regions.  Currently (early 2018) the Network is meeting every 6-8 weeks to develop in greater detail the elements of a successful statewide program.  This </a:t>
            </a:r>
            <a:r>
              <a:rPr lang="en-US" dirty="0" err="1"/>
              <a:t>OhioNetwork</a:t>
            </a:r>
            <a:r>
              <a:rPr lang="en-US" dirty="0"/>
              <a:t> will lead on assessing options and then developing recommendations to the General Assembly in the areas of:</a:t>
            </a:r>
          </a:p>
          <a:p>
            <a:r>
              <a:rPr lang="en-US" dirty="0"/>
              <a:t>1.  High level criteria for the facilities which ultimately constitute the statewide network of trails &amp; bikeways</a:t>
            </a:r>
          </a:p>
          <a:p>
            <a:r>
              <a:rPr lang="en-US" dirty="0"/>
              <a:t>2.  Policies</a:t>
            </a:r>
          </a:p>
          <a:p>
            <a:r>
              <a:rPr lang="en-US" dirty="0"/>
              <a:t>3.  Funding mechanisms</a:t>
            </a:r>
          </a:p>
          <a:p>
            <a:r>
              <a:rPr lang="en-US" dirty="0"/>
              <a:t>4.  Funding amounts</a:t>
            </a:r>
          </a:p>
          <a:p>
            <a:endParaRPr lang="en-US" dirty="0"/>
          </a:p>
          <a:p>
            <a:endParaRPr lang="en-US" dirty="0"/>
          </a:p>
        </p:txBody>
      </p:sp>
      <p:sp>
        <p:nvSpPr>
          <p:cNvPr id="4" name="Slide Number Placeholder 3"/>
          <p:cNvSpPr>
            <a:spLocks noGrp="1"/>
          </p:cNvSpPr>
          <p:nvPr>
            <p:ph type="sldNum" sz="quarter" idx="10"/>
          </p:nvPr>
        </p:nvSpPr>
        <p:spPr/>
        <p:txBody>
          <a:bodyPr/>
          <a:lstStyle/>
          <a:p>
            <a:fld id="{82282C5D-8C2A-43FF-AB48-84796902A689}" type="slidenum">
              <a:rPr lang="en-US" smtClean="0"/>
              <a:t>14</a:t>
            </a:fld>
            <a:endParaRPr lang="en-US"/>
          </a:p>
        </p:txBody>
      </p:sp>
    </p:spTree>
    <p:extLst>
      <p:ext uri="{BB962C8B-B14F-4D97-AF65-F5344CB8AC3E}">
        <p14:creationId xmlns:p14="http://schemas.microsoft.com/office/powerpoint/2010/main" val="31563093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list of participants is too long to put on a slide.  This is a good representation.</a:t>
            </a:r>
          </a:p>
        </p:txBody>
      </p:sp>
      <p:sp>
        <p:nvSpPr>
          <p:cNvPr id="4" name="Slide Number Placeholder 3"/>
          <p:cNvSpPr>
            <a:spLocks noGrp="1"/>
          </p:cNvSpPr>
          <p:nvPr>
            <p:ph type="sldNum" sz="quarter" idx="10"/>
          </p:nvPr>
        </p:nvSpPr>
        <p:spPr/>
        <p:txBody>
          <a:bodyPr/>
          <a:lstStyle/>
          <a:p>
            <a:fld id="{82282C5D-8C2A-43FF-AB48-84796902A689}" type="slidenum">
              <a:rPr lang="en-US" smtClean="0"/>
              <a:t>15</a:t>
            </a:fld>
            <a:endParaRPr lang="en-US"/>
          </a:p>
        </p:txBody>
      </p:sp>
    </p:spTree>
    <p:extLst>
      <p:ext uri="{BB962C8B-B14F-4D97-AF65-F5344CB8AC3E}">
        <p14:creationId xmlns:p14="http://schemas.microsoft.com/office/powerpoint/2010/main" val="19304688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players within the Rails-to-Trails and Buckeye Trail Association are assembling and convening  sessions with representatives of agencies, non-profit advocacy groups and even business groups from across the state who are already involved in driving trail, active transportation, recreation and public health initiatives in their respective regions.  Currently (early 2018) the Network is meeting every 6-8 weeks to develop in greater detail the elements of a successful statewide program.  This </a:t>
            </a:r>
            <a:r>
              <a:rPr lang="en-US" dirty="0" err="1"/>
              <a:t>OhioNetwork</a:t>
            </a:r>
            <a:r>
              <a:rPr lang="en-US" dirty="0"/>
              <a:t> will lead on assessing options and then developing recommendations to the General Assembly in the areas of:</a:t>
            </a:r>
          </a:p>
          <a:p>
            <a:r>
              <a:rPr lang="en-US" dirty="0"/>
              <a:t>1.  High level criteria for the facilities which ultimately constitute the statewide network of trails &amp; bikeways</a:t>
            </a:r>
          </a:p>
          <a:p>
            <a:r>
              <a:rPr lang="en-US" dirty="0"/>
              <a:t>2.  Policies</a:t>
            </a:r>
          </a:p>
          <a:p>
            <a:r>
              <a:rPr lang="en-US" dirty="0"/>
              <a:t>3.  Funding mechanisms</a:t>
            </a:r>
          </a:p>
          <a:p>
            <a:r>
              <a:rPr lang="en-US" dirty="0"/>
              <a:t>4.  Funding amounts</a:t>
            </a:r>
          </a:p>
          <a:p>
            <a:endParaRPr lang="en-US" dirty="0"/>
          </a:p>
          <a:p>
            <a:endParaRPr lang="en-US" dirty="0"/>
          </a:p>
        </p:txBody>
      </p:sp>
      <p:sp>
        <p:nvSpPr>
          <p:cNvPr id="4" name="Slide Number Placeholder 3"/>
          <p:cNvSpPr>
            <a:spLocks noGrp="1"/>
          </p:cNvSpPr>
          <p:nvPr>
            <p:ph type="sldNum" sz="quarter" idx="10"/>
          </p:nvPr>
        </p:nvSpPr>
        <p:spPr/>
        <p:txBody>
          <a:bodyPr/>
          <a:lstStyle/>
          <a:p>
            <a:fld id="{82282C5D-8C2A-43FF-AB48-84796902A689}" type="slidenum">
              <a:rPr lang="en-US" smtClean="0"/>
              <a:t>16</a:t>
            </a:fld>
            <a:endParaRPr lang="en-US"/>
          </a:p>
        </p:txBody>
      </p:sp>
    </p:spTree>
    <p:extLst>
      <p:ext uri="{BB962C8B-B14F-4D97-AF65-F5344CB8AC3E}">
        <p14:creationId xmlns:p14="http://schemas.microsoft.com/office/powerpoint/2010/main" val="1530095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players within the Rails-to-Trails and Buckeye Trail Association are assembling and convening  sessions with representatives of agencies, non-profit advocacy groups and even business groups from across the state who are already involved in driving trail, active transportation, recreation and public health initiatives in their respective regions.  Currently (early 2018) the Network is meeting every 6-8 weeks to develop in greater detail the elements of a successful statewide program.  This </a:t>
            </a:r>
            <a:r>
              <a:rPr lang="en-US" dirty="0" err="1"/>
              <a:t>OhioNetwork</a:t>
            </a:r>
            <a:r>
              <a:rPr lang="en-US" dirty="0"/>
              <a:t> will lead on assessing options and then developing recommendations to the General Assembly in the areas of:</a:t>
            </a:r>
          </a:p>
          <a:p>
            <a:r>
              <a:rPr lang="en-US" dirty="0"/>
              <a:t>1.  High level criteria for the facilities which ultimately constitute the statewide network of trails &amp; bikeways</a:t>
            </a:r>
          </a:p>
          <a:p>
            <a:r>
              <a:rPr lang="en-US" dirty="0"/>
              <a:t>2.  Policies</a:t>
            </a:r>
          </a:p>
          <a:p>
            <a:r>
              <a:rPr lang="en-US" dirty="0"/>
              <a:t>3.  Funding mechanisms</a:t>
            </a:r>
          </a:p>
          <a:p>
            <a:r>
              <a:rPr lang="en-US" dirty="0"/>
              <a:t>4.  Funding amounts</a:t>
            </a:r>
          </a:p>
          <a:p>
            <a:endParaRPr lang="en-US" dirty="0"/>
          </a:p>
          <a:p>
            <a:endParaRPr lang="en-US" dirty="0"/>
          </a:p>
        </p:txBody>
      </p:sp>
      <p:sp>
        <p:nvSpPr>
          <p:cNvPr id="4" name="Slide Number Placeholder 3"/>
          <p:cNvSpPr>
            <a:spLocks noGrp="1"/>
          </p:cNvSpPr>
          <p:nvPr>
            <p:ph type="sldNum" sz="quarter" idx="10"/>
          </p:nvPr>
        </p:nvSpPr>
        <p:spPr/>
        <p:txBody>
          <a:bodyPr/>
          <a:lstStyle/>
          <a:p>
            <a:fld id="{82282C5D-8C2A-43FF-AB48-84796902A689}" type="slidenum">
              <a:rPr lang="en-US" smtClean="0"/>
              <a:t>2</a:t>
            </a:fld>
            <a:endParaRPr lang="en-US"/>
          </a:p>
        </p:txBody>
      </p:sp>
    </p:spTree>
    <p:extLst>
      <p:ext uri="{BB962C8B-B14F-4D97-AF65-F5344CB8AC3E}">
        <p14:creationId xmlns:p14="http://schemas.microsoft.com/office/powerpoint/2010/main" val="3995886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players within the Rails-to-Trails and Buckeye Trail Association are assembling and convening  sessions with representatives of agencies, non-profit advocacy groups and even business groups from across the state who are already involved in driving trail, active transportation, recreation and public health initiatives in their respective regions.  Currently (early 2018) the Network is meeting every 6-8 weeks to develop in greater detail the elements of a successful statewide program.  This </a:t>
            </a:r>
            <a:r>
              <a:rPr lang="en-US" dirty="0" err="1"/>
              <a:t>OhioNetwork</a:t>
            </a:r>
            <a:r>
              <a:rPr lang="en-US" dirty="0"/>
              <a:t> will lead on assessing options and then developing recommendations to the General Assembly in the areas of:</a:t>
            </a:r>
          </a:p>
          <a:p>
            <a:r>
              <a:rPr lang="en-US" dirty="0"/>
              <a:t>1.  High level criteria for the facilities which ultimately constitute the statewide network of trails &amp; bikeways</a:t>
            </a:r>
          </a:p>
          <a:p>
            <a:r>
              <a:rPr lang="en-US" dirty="0"/>
              <a:t>2.  Policies</a:t>
            </a:r>
          </a:p>
          <a:p>
            <a:r>
              <a:rPr lang="en-US" dirty="0"/>
              <a:t>3.  Funding mechanisms</a:t>
            </a:r>
          </a:p>
          <a:p>
            <a:r>
              <a:rPr lang="en-US" dirty="0"/>
              <a:t>4.  Funding amounts</a:t>
            </a:r>
          </a:p>
          <a:p>
            <a:endParaRPr lang="en-US" dirty="0"/>
          </a:p>
          <a:p>
            <a:endParaRPr lang="en-US" dirty="0"/>
          </a:p>
        </p:txBody>
      </p:sp>
      <p:sp>
        <p:nvSpPr>
          <p:cNvPr id="4" name="Slide Number Placeholder 3"/>
          <p:cNvSpPr>
            <a:spLocks noGrp="1"/>
          </p:cNvSpPr>
          <p:nvPr>
            <p:ph type="sldNum" sz="quarter" idx="10"/>
          </p:nvPr>
        </p:nvSpPr>
        <p:spPr/>
        <p:txBody>
          <a:bodyPr/>
          <a:lstStyle/>
          <a:p>
            <a:fld id="{82282C5D-8C2A-43FF-AB48-84796902A689}" type="slidenum">
              <a:rPr lang="en-US" smtClean="0"/>
              <a:t>3</a:t>
            </a:fld>
            <a:endParaRPr lang="en-US"/>
          </a:p>
        </p:txBody>
      </p:sp>
    </p:spTree>
    <p:extLst>
      <p:ext uri="{BB962C8B-B14F-4D97-AF65-F5344CB8AC3E}">
        <p14:creationId xmlns:p14="http://schemas.microsoft.com/office/powerpoint/2010/main" val="415039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players within the Rails-to-Trails and Buckeye Trail Association are assembling and convening  sessions with representatives of agencies, non-profit advocacy groups and even business groups from across the state who are already involved in driving trail, active transportation, recreation and public health initiatives in their respective regions.  Currently (early 2018) the Network is meeting every 6-8 weeks to develop in greater detail the elements of a successful statewide program.  This </a:t>
            </a:r>
            <a:r>
              <a:rPr lang="en-US" dirty="0" err="1"/>
              <a:t>OhioNetwork</a:t>
            </a:r>
            <a:r>
              <a:rPr lang="en-US" dirty="0"/>
              <a:t> will lead on assessing options and then developing recommendations to the General Assembly in the areas of:</a:t>
            </a:r>
          </a:p>
          <a:p>
            <a:r>
              <a:rPr lang="en-US" dirty="0"/>
              <a:t>1.  High level criteria for the facilities which ultimately constitute the statewide network of trails &amp; bikeways</a:t>
            </a:r>
          </a:p>
          <a:p>
            <a:r>
              <a:rPr lang="en-US" dirty="0"/>
              <a:t>2.  Policies</a:t>
            </a:r>
          </a:p>
          <a:p>
            <a:r>
              <a:rPr lang="en-US" dirty="0"/>
              <a:t>3.  Funding mechanisms</a:t>
            </a:r>
          </a:p>
          <a:p>
            <a:r>
              <a:rPr lang="en-US" dirty="0"/>
              <a:t>4.  Funding amounts</a:t>
            </a:r>
          </a:p>
          <a:p>
            <a:endParaRPr lang="en-US" dirty="0"/>
          </a:p>
          <a:p>
            <a:endParaRPr lang="en-US" dirty="0"/>
          </a:p>
        </p:txBody>
      </p:sp>
      <p:sp>
        <p:nvSpPr>
          <p:cNvPr id="4" name="Slide Number Placeholder 3"/>
          <p:cNvSpPr>
            <a:spLocks noGrp="1"/>
          </p:cNvSpPr>
          <p:nvPr>
            <p:ph type="sldNum" sz="quarter" idx="10"/>
          </p:nvPr>
        </p:nvSpPr>
        <p:spPr/>
        <p:txBody>
          <a:bodyPr/>
          <a:lstStyle/>
          <a:p>
            <a:fld id="{82282C5D-8C2A-43FF-AB48-84796902A689}" type="slidenum">
              <a:rPr lang="en-US" smtClean="0"/>
              <a:t>4</a:t>
            </a:fld>
            <a:endParaRPr lang="en-US"/>
          </a:p>
        </p:txBody>
      </p:sp>
    </p:spTree>
    <p:extLst>
      <p:ext uri="{BB962C8B-B14F-4D97-AF65-F5344CB8AC3E}">
        <p14:creationId xmlns:p14="http://schemas.microsoft.com/office/powerpoint/2010/main" val="10917390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players within the Rails-to-Trails and Buckeye Trail Association are assembling and convening  sessions with representatives of agencies, non-profit advocacy groups and even business groups from across the state who are already involved in driving trail, active transportation, recreation and public health initiatives in their respective regions.  Currently (early 2018) the Network is meeting every 6-8 weeks to develop in greater detail the elements of a successful statewide program.  This </a:t>
            </a:r>
            <a:r>
              <a:rPr lang="en-US" dirty="0" err="1"/>
              <a:t>OhioNetwork</a:t>
            </a:r>
            <a:r>
              <a:rPr lang="en-US" dirty="0"/>
              <a:t> will lead on assessing options and then developing recommendations to the General Assembly in the areas of:</a:t>
            </a:r>
          </a:p>
          <a:p>
            <a:r>
              <a:rPr lang="en-US" dirty="0"/>
              <a:t>1.  High level criteria for the facilities which ultimately constitute the statewide network of trails &amp; bikeways</a:t>
            </a:r>
          </a:p>
          <a:p>
            <a:r>
              <a:rPr lang="en-US" dirty="0"/>
              <a:t>2.  Policies</a:t>
            </a:r>
          </a:p>
          <a:p>
            <a:r>
              <a:rPr lang="en-US" dirty="0"/>
              <a:t>3.  Funding mechanisms</a:t>
            </a:r>
          </a:p>
          <a:p>
            <a:r>
              <a:rPr lang="en-US" dirty="0"/>
              <a:t>4.  Funding amounts</a:t>
            </a:r>
          </a:p>
          <a:p>
            <a:endParaRPr lang="en-US" dirty="0"/>
          </a:p>
          <a:p>
            <a:endParaRPr lang="en-US" dirty="0"/>
          </a:p>
        </p:txBody>
      </p:sp>
      <p:sp>
        <p:nvSpPr>
          <p:cNvPr id="4" name="Slide Number Placeholder 3"/>
          <p:cNvSpPr>
            <a:spLocks noGrp="1"/>
          </p:cNvSpPr>
          <p:nvPr>
            <p:ph type="sldNum" sz="quarter" idx="10"/>
          </p:nvPr>
        </p:nvSpPr>
        <p:spPr/>
        <p:txBody>
          <a:bodyPr/>
          <a:lstStyle/>
          <a:p>
            <a:fld id="{82282C5D-8C2A-43FF-AB48-84796902A689}" type="slidenum">
              <a:rPr lang="en-US" smtClean="0"/>
              <a:t>5</a:t>
            </a:fld>
            <a:endParaRPr lang="en-US"/>
          </a:p>
        </p:txBody>
      </p:sp>
    </p:spTree>
    <p:extLst>
      <p:ext uri="{BB962C8B-B14F-4D97-AF65-F5344CB8AC3E}">
        <p14:creationId xmlns:p14="http://schemas.microsoft.com/office/powerpoint/2010/main" val="816167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players within the Rails-to-Trails and Buckeye Trail Association are assembling and convening  sessions with representatives of agencies, non-profit advocacy groups and even business groups from across the state who are already involved in driving trail, active transportation, recreation and public health initiatives in their respective regions.  Currently (early 2018) the Network is meeting every 6-8 weeks to develop in greater detail the elements of a successful statewide program.  This </a:t>
            </a:r>
            <a:r>
              <a:rPr lang="en-US" dirty="0" err="1"/>
              <a:t>OhioNetwork</a:t>
            </a:r>
            <a:r>
              <a:rPr lang="en-US" dirty="0"/>
              <a:t> will lead on assessing options and then developing recommendations to the General Assembly in the areas of:</a:t>
            </a:r>
          </a:p>
          <a:p>
            <a:r>
              <a:rPr lang="en-US" dirty="0"/>
              <a:t>1.  High level criteria for the facilities which ultimately constitute the statewide network of trails &amp; bikeways</a:t>
            </a:r>
          </a:p>
          <a:p>
            <a:r>
              <a:rPr lang="en-US" dirty="0"/>
              <a:t>2.  Policies</a:t>
            </a:r>
          </a:p>
          <a:p>
            <a:r>
              <a:rPr lang="en-US" dirty="0"/>
              <a:t>3.  Funding mechanisms</a:t>
            </a:r>
          </a:p>
          <a:p>
            <a:r>
              <a:rPr lang="en-US" dirty="0"/>
              <a:t>4.  Funding amounts</a:t>
            </a:r>
          </a:p>
          <a:p>
            <a:endParaRPr lang="en-US" dirty="0"/>
          </a:p>
          <a:p>
            <a:endParaRPr lang="en-US" dirty="0"/>
          </a:p>
        </p:txBody>
      </p:sp>
      <p:sp>
        <p:nvSpPr>
          <p:cNvPr id="4" name="Slide Number Placeholder 3"/>
          <p:cNvSpPr>
            <a:spLocks noGrp="1"/>
          </p:cNvSpPr>
          <p:nvPr>
            <p:ph type="sldNum" sz="quarter" idx="10"/>
          </p:nvPr>
        </p:nvSpPr>
        <p:spPr/>
        <p:txBody>
          <a:bodyPr/>
          <a:lstStyle/>
          <a:p>
            <a:fld id="{82282C5D-8C2A-43FF-AB48-84796902A689}" type="slidenum">
              <a:rPr lang="en-US" smtClean="0"/>
              <a:t>6</a:t>
            </a:fld>
            <a:endParaRPr lang="en-US"/>
          </a:p>
        </p:txBody>
      </p:sp>
    </p:spTree>
    <p:extLst>
      <p:ext uri="{BB962C8B-B14F-4D97-AF65-F5344CB8AC3E}">
        <p14:creationId xmlns:p14="http://schemas.microsoft.com/office/powerpoint/2010/main" val="1630702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players within the Rails-to-Trails and Buckeye Trail Association are assembling and convening  sessions with representatives of agencies, non-profit advocacy groups and even business groups from across the state who are already involved in driving trail, active transportation, recreation and public health initiatives in their respective regions.  Currently (early 2018) the Network is meeting every 6-8 weeks to develop in greater detail the elements of a successful statewide program.  This </a:t>
            </a:r>
            <a:r>
              <a:rPr lang="en-US" dirty="0" err="1"/>
              <a:t>OhioNetwork</a:t>
            </a:r>
            <a:r>
              <a:rPr lang="en-US" dirty="0"/>
              <a:t> will lead on assessing options and then developing recommendations to the General Assembly in the areas of:</a:t>
            </a:r>
          </a:p>
          <a:p>
            <a:r>
              <a:rPr lang="en-US" dirty="0"/>
              <a:t>1.  High level criteria for the facilities which ultimately constitute the statewide network of trails &amp; bikeways</a:t>
            </a:r>
          </a:p>
          <a:p>
            <a:r>
              <a:rPr lang="en-US" dirty="0"/>
              <a:t>2.  Policies</a:t>
            </a:r>
          </a:p>
          <a:p>
            <a:r>
              <a:rPr lang="en-US" dirty="0"/>
              <a:t>3.  Funding mechanisms</a:t>
            </a:r>
          </a:p>
          <a:p>
            <a:r>
              <a:rPr lang="en-US" dirty="0"/>
              <a:t>4.  Funding amounts</a:t>
            </a:r>
          </a:p>
          <a:p>
            <a:endParaRPr lang="en-US" dirty="0"/>
          </a:p>
          <a:p>
            <a:endParaRPr lang="en-US" dirty="0"/>
          </a:p>
        </p:txBody>
      </p:sp>
      <p:sp>
        <p:nvSpPr>
          <p:cNvPr id="4" name="Slide Number Placeholder 3"/>
          <p:cNvSpPr>
            <a:spLocks noGrp="1"/>
          </p:cNvSpPr>
          <p:nvPr>
            <p:ph type="sldNum" sz="quarter" idx="10"/>
          </p:nvPr>
        </p:nvSpPr>
        <p:spPr/>
        <p:txBody>
          <a:bodyPr/>
          <a:lstStyle/>
          <a:p>
            <a:fld id="{82282C5D-8C2A-43FF-AB48-84796902A689}" type="slidenum">
              <a:rPr lang="en-US" smtClean="0"/>
              <a:t>7</a:t>
            </a:fld>
            <a:endParaRPr lang="en-US"/>
          </a:p>
        </p:txBody>
      </p:sp>
    </p:spTree>
    <p:extLst>
      <p:ext uri="{BB962C8B-B14F-4D97-AF65-F5344CB8AC3E}">
        <p14:creationId xmlns:p14="http://schemas.microsoft.com/office/powerpoint/2010/main" val="10405456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players within the Rails-to-Trails and Buckeye Trail Association are assembling and convening  sessions with representatives of agencies, non-profit advocacy groups and even business groups from across the state who are already involved in driving trail, active transportation, recreation and public health initiatives in their respective regions.  Currently (early 2018) the Network is meeting every 6-8 weeks to develop in greater detail the elements of a successful statewide program.  This </a:t>
            </a:r>
            <a:r>
              <a:rPr lang="en-US" dirty="0" err="1"/>
              <a:t>OhioNetwork</a:t>
            </a:r>
            <a:r>
              <a:rPr lang="en-US" dirty="0"/>
              <a:t> will lead on assessing options and then developing recommendations to the General Assembly in the areas of:</a:t>
            </a:r>
          </a:p>
          <a:p>
            <a:r>
              <a:rPr lang="en-US" dirty="0"/>
              <a:t>1.  High level criteria for the facilities which ultimately constitute the statewide network of trails &amp; bikeways</a:t>
            </a:r>
          </a:p>
          <a:p>
            <a:r>
              <a:rPr lang="en-US" dirty="0"/>
              <a:t>2.  Policies</a:t>
            </a:r>
          </a:p>
          <a:p>
            <a:r>
              <a:rPr lang="en-US" dirty="0"/>
              <a:t>3.  Funding mechanisms</a:t>
            </a:r>
          </a:p>
          <a:p>
            <a:r>
              <a:rPr lang="en-US" dirty="0"/>
              <a:t>4.  Funding amounts</a:t>
            </a:r>
          </a:p>
          <a:p>
            <a:endParaRPr lang="en-US" dirty="0"/>
          </a:p>
          <a:p>
            <a:endParaRPr lang="en-US" dirty="0"/>
          </a:p>
        </p:txBody>
      </p:sp>
      <p:sp>
        <p:nvSpPr>
          <p:cNvPr id="4" name="Slide Number Placeholder 3"/>
          <p:cNvSpPr>
            <a:spLocks noGrp="1"/>
          </p:cNvSpPr>
          <p:nvPr>
            <p:ph type="sldNum" sz="quarter" idx="10"/>
          </p:nvPr>
        </p:nvSpPr>
        <p:spPr/>
        <p:txBody>
          <a:bodyPr/>
          <a:lstStyle/>
          <a:p>
            <a:fld id="{82282C5D-8C2A-43FF-AB48-84796902A689}" type="slidenum">
              <a:rPr lang="en-US" smtClean="0"/>
              <a:t>8</a:t>
            </a:fld>
            <a:endParaRPr lang="en-US"/>
          </a:p>
        </p:txBody>
      </p:sp>
    </p:spTree>
    <p:extLst>
      <p:ext uri="{BB962C8B-B14F-4D97-AF65-F5344CB8AC3E}">
        <p14:creationId xmlns:p14="http://schemas.microsoft.com/office/powerpoint/2010/main" val="853292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players within the Rails-to-Trails and Buckeye Trail Association are assembling and convening  sessions with representatives of agencies, non-profit advocacy groups and even business groups from across the state who are already involved in driving trail, active transportation, recreation and public health initiatives in their respective regions.  Currently (early 2018) the Network is meeting every 6-8 weeks to develop in greater detail the elements of a successful statewide program.  This </a:t>
            </a:r>
            <a:r>
              <a:rPr lang="en-US" dirty="0" err="1"/>
              <a:t>OhioNetwork</a:t>
            </a:r>
            <a:r>
              <a:rPr lang="en-US" dirty="0"/>
              <a:t> will lead on assessing options and then developing recommendations to the General Assembly in the areas of:</a:t>
            </a:r>
          </a:p>
          <a:p>
            <a:r>
              <a:rPr lang="en-US" dirty="0"/>
              <a:t>1.  High level criteria for the facilities which ultimately constitute the statewide network of trails &amp; bikeways</a:t>
            </a:r>
          </a:p>
          <a:p>
            <a:r>
              <a:rPr lang="en-US" dirty="0"/>
              <a:t>2.  Policies</a:t>
            </a:r>
          </a:p>
          <a:p>
            <a:r>
              <a:rPr lang="en-US" dirty="0"/>
              <a:t>3.  Funding mechanisms</a:t>
            </a:r>
          </a:p>
          <a:p>
            <a:r>
              <a:rPr lang="en-US" dirty="0"/>
              <a:t>4.  Funding amounts</a:t>
            </a:r>
          </a:p>
          <a:p>
            <a:endParaRPr lang="en-US" dirty="0"/>
          </a:p>
          <a:p>
            <a:endParaRPr lang="en-US" dirty="0"/>
          </a:p>
        </p:txBody>
      </p:sp>
      <p:sp>
        <p:nvSpPr>
          <p:cNvPr id="4" name="Slide Number Placeholder 3"/>
          <p:cNvSpPr>
            <a:spLocks noGrp="1"/>
          </p:cNvSpPr>
          <p:nvPr>
            <p:ph type="sldNum" sz="quarter" idx="10"/>
          </p:nvPr>
        </p:nvSpPr>
        <p:spPr/>
        <p:txBody>
          <a:bodyPr/>
          <a:lstStyle/>
          <a:p>
            <a:fld id="{82282C5D-8C2A-43FF-AB48-84796902A689}" type="slidenum">
              <a:rPr lang="en-US" smtClean="0"/>
              <a:t>9</a:t>
            </a:fld>
            <a:endParaRPr lang="en-US"/>
          </a:p>
        </p:txBody>
      </p:sp>
    </p:spTree>
    <p:extLst>
      <p:ext uri="{BB962C8B-B14F-4D97-AF65-F5344CB8AC3E}">
        <p14:creationId xmlns:p14="http://schemas.microsoft.com/office/powerpoint/2010/main" val="15075131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539327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04304B2-5FC6-4C66-88C9-8F3D0F30280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57FBAD-13F3-464E-82D6-D0E71FED06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2D046A3-7797-4164-B354-0A50974DB2BB}"/>
              </a:ext>
            </a:extLst>
          </p:cNvPr>
          <p:cNvSpPr>
            <a:spLocks noGrp="1" noChangeArrowheads="1"/>
          </p:cNvSpPr>
          <p:nvPr>
            <p:ph type="sldNum" sz="quarter" idx="12"/>
          </p:nvPr>
        </p:nvSpPr>
        <p:spPr>
          <a:ln/>
        </p:spPr>
        <p:txBody>
          <a:bodyPr/>
          <a:lstStyle>
            <a:lvl1pPr>
              <a:defRPr/>
            </a:lvl1pPr>
          </a:lstStyle>
          <a:p>
            <a:pPr>
              <a:defRPr/>
            </a:pPr>
            <a:fld id="{689F5497-837F-49FB-A5C1-9395EE1481AB}" type="slidenum">
              <a:rPr lang="en-US" altLang="en-US"/>
              <a:pPr>
                <a:defRPr/>
              </a:pPr>
              <a:t>‹#›</a:t>
            </a:fld>
            <a:endParaRPr lang="en-US" altLang="en-US"/>
          </a:p>
        </p:txBody>
      </p:sp>
    </p:spTree>
    <p:extLst>
      <p:ext uri="{BB962C8B-B14F-4D97-AF65-F5344CB8AC3E}">
        <p14:creationId xmlns:p14="http://schemas.microsoft.com/office/powerpoint/2010/main" val="1489756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902A049-7426-4C15-83C1-BBB95E67388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1C9565DD-A534-489B-B57C-C0FDEE74E8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FE2FEE6-8ECA-493A-AC33-D3AF6D5E1CE7}"/>
              </a:ext>
            </a:extLst>
          </p:cNvPr>
          <p:cNvSpPr>
            <a:spLocks noGrp="1" noChangeArrowheads="1"/>
          </p:cNvSpPr>
          <p:nvPr>
            <p:ph type="sldNum" sz="quarter" idx="12"/>
          </p:nvPr>
        </p:nvSpPr>
        <p:spPr>
          <a:ln/>
        </p:spPr>
        <p:txBody>
          <a:bodyPr/>
          <a:lstStyle>
            <a:lvl1pPr>
              <a:defRPr/>
            </a:lvl1pPr>
          </a:lstStyle>
          <a:p>
            <a:pPr>
              <a:defRPr/>
            </a:pPr>
            <a:fld id="{FB602ADC-E0D6-454E-8F18-E7E4236F952C}" type="slidenum">
              <a:rPr lang="en-US" altLang="en-US"/>
              <a:pPr>
                <a:defRPr/>
              </a:pPr>
              <a:t>‹#›</a:t>
            </a:fld>
            <a:endParaRPr lang="en-US" altLang="en-US"/>
          </a:p>
        </p:txBody>
      </p:sp>
    </p:spTree>
    <p:extLst>
      <p:ext uri="{BB962C8B-B14F-4D97-AF65-F5344CB8AC3E}">
        <p14:creationId xmlns:p14="http://schemas.microsoft.com/office/powerpoint/2010/main" val="2737794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457200" y="1600200"/>
            <a:ext cx="8229600" cy="4221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57F2AE2-69BA-4D74-89C9-5C38478D69D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EE15590-23A0-440B-88D8-94AFEF6F67B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E6CF9E3-4D43-4114-ABAE-DF1CA61F0FF3}"/>
              </a:ext>
            </a:extLst>
          </p:cNvPr>
          <p:cNvSpPr>
            <a:spLocks noGrp="1" noChangeArrowheads="1"/>
          </p:cNvSpPr>
          <p:nvPr>
            <p:ph type="sldNum" sz="quarter" idx="12"/>
          </p:nvPr>
        </p:nvSpPr>
        <p:spPr>
          <a:ln/>
        </p:spPr>
        <p:txBody>
          <a:bodyPr/>
          <a:lstStyle>
            <a:lvl1pPr>
              <a:defRPr/>
            </a:lvl1pPr>
          </a:lstStyle>
          <a:p>
            <a:pPr>
              <a:defRPr/>
            </a:pPr>
            <a:fld id="{5D0827CA-9603-4949-AF8F-20FB65999022}" type="slidenum">
              <a:rPr lang="en-US" altLang="en-US"/>
              <a:pPr>
                <a:defRPr/>
              </a:pPr>
              <a:t>‹#›</a:t>
            </a:fld>
            <a:endParaRPr lang="en-US" altLang="en-US"/>
          </a:p>
        </p:txBody>
      </p:sp>
    </p:spTree>
    <p:extLst>
      <p:ext uri="{BB962C8B-B14F-4D97-AF65-F5344CB8AC3E}">
        <p14:creationId xmlns:p14="http://schemas.microsoft.com/office/powerpoint/2010/main" val="37822857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A3C638B-8BF4-46DC-A621-63C7338158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42028AA-48D2-4752-B093-BB902AB8529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87CCDC2-8372-4480-81DA-06C0C5F614A4}"/>
              </a:ext>
            </a:extLst>
          </p:cNvPr>
          <p:cNvSpPr>
            <a:spLocks noGrp="1" noChangeArrowheads="1"/>
          </p:cNvSpPr>
          <p:nvPr>
            <p:ph type="sldNum" sz="quarter" idx="12"/>
          </p:nvPr>
        </p:nvSpPr>
        <p:spPr>
          <a:ln/>
        </p:spPr>
        <p:txBody>
          <a:bodyPr/>
          <a:lstStyle>
            <a:lvl1pPr>
              <a:defRPr/>
            </a:lvl1pPr>
          </a:lstStyle>
          <a:p>
            <a:pPr>
              <a:defRPr/>
            </a:pPr>
            <a:fld id="{3EBB13C3-E770-48E2-8D5E-AF4828CCF7F8}" type="slidenum">
              <a:rPr lang="en-US" altLang="en-US"/>
              <a:pPr>
                <a:defRPr/>
              </a:pPr>
              <a:t>‹#›</a:t>
            </a:fld>
            <a:endParaRPr lang="en-US" altLang="en-US"/>
          </a:p>
        </p:txBody>
      </p:sp>
    </p:spTree>
    <p:extLst>
      <p:ext uri="{BB962C8B-B14F-4D97-AF65-F5344CB8AC3E}">
        <p14:creationId xmlns:p14="http://schemas.microsoft.com/office/powerpoint/2010/main" val="2330206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05478A3-689E-461A-9B59-003218A9483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B5B8ACB-8D87-4743-977E-D0CD1EC37E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6E80EFE-B253-4660-8BF1-1B75A2CD4C8F}"/>
              </a:ext>
            </a:extLst>
          </p:cNvPr>
          <p:cNvSpPr>
            <a:spLocks noGrp="1" noChangeArrowheads="1"/>
          </p:cNvSpPr>
          <p:nvPr>
            <p:ph type="sldNum" sz="quarter" idx="12"/>
          </p:nvPr>
        </p:nvSpPr>
        <p:spPr>
          <a:ln/>
        </p:spPr>
        <p:txBody>
          <a:bodyPr/>
          <a:lstStyle>
            <a:lvl1pPr>
              <a:defRPr/>
            </a:lvl1pPr>
          </a:lstStyle>
          <a:p>
            <a:pPr>
              <a:defRPr/>
            </a:pPr>
            <a:fld id="{E7786C0E-05CF-4988-96E8-00933BDDDF44}" type="slidenum">
              <a:rPr lang="en-US" altLang="en-US"/>
              <a:pPr>
                <a:defRPr/>
              </a:pPr>
              <a:t>‹#›</a:t>
            </a:fld>
            <a:endParaRPr lang="en-US" altLang="en-US"/>
          </a:p>
        </p:txBody>
      </p:sp>
    </p:spTree>
    <p:extLst>
      <p:ext uri="{BB962C8B-B14F-4D97-AF65-F5344CB8AC3E}">
        <p14:creationId xmlns:p14="http://schemas.microsoft.com/office/powerpoint/2010/main" val="156635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6D9DBEB-7E40-414B-A781-851F076A25D0}"/>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841C5186-7E6D-4901-BC3D-0AA50641D7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E51DC8FD-AD28-43C0-8A5C-6785CA4000D5}"/>
              </a:ext>
            </a:extLst>
          </p:cNvPr>
          <p:cNvSpPr>
            <a:spLocks noGrp="1" noChangeArrowheads="1"/>
          </p:cNvSpPr>
          <p:nvPr>
            <p:ph type="sldNum" sz="quarter" idx="12"/>
          </p:nvPr>
        </p:nvSpPr>
        <p:spPr>
          <a:ln/>
        </p:spPr>
        <p:txBody>
          <a:bodyPr/>
          <a:lstStyle>
            <a:lvl1pPr>
              <a:defRPr/>
            </a:lvl1pPr>
          </a:lstStyle>
          <a:p>
            <a:pPr>
              <a:defRPr/>
            </a:pPr>
            <a:fld id="{A86F17A4-E6A7-47A7-B586-03AF5034D248}" type="slidenum">
              <a:rPr lang="en-US" altLang="en-US"/>
              <a:pPr>
                <a:defRPr/>
              </a:pPr>
              <a:t>‹#›</a:t>
            </a:fld>
            <a:endParaRPr lang="en-US" altLang="en-US"/>
          </a:p>
        </p:txBody>
      </p:sp>
    </p:spTree>
    <p:extLst>
      <p:ext uri="{BB962C8B-B14F-4D97-AF65-F5344CB8AC3E}">
        <p14:creationId xmlns:p14="http://schemas.microsoft.com/office/powerpoint/2010/main" val="550267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DB4D839E-7DE9-4D89-8DA7-84176EA027D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8CC2FCE-53F6-492C-B3DF-D8906B2E52A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767EC039-BEE0-48C8-887D-4D44FBB161DF}"/>
              </a:ext>
            </a:extLst>
          </p:cNvPr>
          <p:cNvSpPr>
            <a:spLocks noGrp="1" noChangeArrowheads="1"/>
          </p:cNvSpPr>
          <p:nvPr>
            <p:ph type="sldNum" sz="quarter" idx="12"/>
          </p:nvPr>
        </p:nvSpPr>
        <p:spPr>
          <a:ln/>
        </p:spPr>
        <p:txBody>
          <a:bodyPr/>
          <a:lstStyle>
            <a:lvl1pPr>
              <a:defRPr/>
            </a:lvl1pPr>
          </a:lstStyle>
          <a:p>
            <a:pPr>
              <a:defRPr/>
            </a:pPr>
            <a:fld id="{DFC9C38B-6471-4F6E-8EFE-315B8C49090F}" type="slidenum">
              <a:rPr lang="en-US" altLang="en-US"/>
              <a:pPr>
                <a:defRPr/>
              </a:pPr>
              <a:t>‹#›</a:t>
            </a:fld>
            <a:endParaRPr lang="en-US" altLang="en-US"/>
          </a:p>
        </p:txBody>
      </p:sp>
    </p:spTree>
    <p:extLst>
      <p:ext uri="{BB962C8B-B14F-4D97-AF65-F5344CB8AC3E}">
        <p14:creationId xmlns:p14="http://schemas.microsoft.com/office/powerpoint/2010/main" val="37303320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B246A89-51E9-4F63-9F2D-F23D8F62F57E}"/>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4FCAFC3-B013-47E4-8AA7-07DEAFA0A47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7379CF2-18C3-4DF1-BA2D-11A9E386B6A1}"/>
              </a:ext>
            </a:extLst>
          </p:cNvPr>
          <p:cNvSpPr>
            <a:spLocks noGrp="1" noChangeArrowheads="1"/>
          </p:cNvSpPr>
          <p:nvPr>
            <p:ph type="sldNum" sz="quarter" idx="12"/>
          </p:nvPr>
        </p:nvSpPr>
        <p:spPr>
          <a:ln/>
        </p:spPr>
        <p:txBody>
          <a:bodyPr/>
          <a:lstStyle>
            <a:lvl1pPr>
              <a:defRPr/>
            </a:lvl1pPr>
          </a:lstStyle>
          <a:p>
            <a:pPr>
              <a:defRPr/>
            </a:pPr>
            <a:fld id="{91FE7363-CD52-4109-8972-B79B84DC00D3}" type="slidenum">
              <a:rPr lang="en-US" altLang="en-US"/>
              <a:pPr>
                <a:defRPr/>
              </a:pPr>
              <a:t>‹#›</a:t>
            </a:fld>
            <a:endParaRPr lang="en-US" altLang="en-US"/>
          </a:p>
        </p:txBody>
      </p:sp>
    </p:spTree>
    <p:extLst>
      <p:ext uri="{BB962C8B-B14F-4D97-AF65-F5344CB8AC3E}">
        <p14:creationId xmlns:p14="http://schemas.microsoft.com/office/powerpoint/2010/main" val="2383269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6924389-A346-4A30-98B8-A20282CD0C6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9CC2F18-BEAF-4E31-A173-D3207C477AE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AA7DB1-82A4-4EB2-BCEA-A5A6A9D0269A}"/>
              </a:ext>
            </a:extLst>
          </p:cNvPr>
          <p:cNvSpPr>
            <a:spLocks noGrp="1" noChangeArrowheads="1"/>
          </p:cNvSpPr>
          <p:nvPr>
            <p:ph type="sldNum" sz="quarter" idx="12"/>
          </p:nvPr>
        </p:nvSpPr>
        <p:spPr>
          <a:ln/>
        </p:spPr>
        <p:txBody>
          <a:bodyPr/>
          <a:lstStyle>
            <a:lvl1pPr>
              <a:defRPr/>
            </a:lvl1pPr>
          </a:lstStyle>
          <a:p>
            <a:pPr>
              <a:defRPr/>
            </a:pPr>
            <a:fld id="{46157060-0F30-478C-BA09-0DD3375ECA44}" type="slidenum">
              <a:rPr lang="en-US" altLang="en-US"/>
              <a:pPr>
                <a:defRPr/>
              </a:pPr>
              <a:t>‹#›</a:t>
            </a:fld>
            <a:endParaRPr lang="en-US" altLang="en-US"/>
          </a:p>
        </p:txBody>
      </p:sp>
    </p:spTree>
    <p:extLst>
      <p:ext uri="{BB962C8B-B14F-4D97-AF65-F5344CB8AC3E}">
        <p14:creationId xmlns:p14="http://schemas.microsoft.com/office/powerpoint/2010/main" val="6640820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0A06882-2900-40B4-BC98-6B32CB12E80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A9488D4-3834-4F00-A08C-8325EBAE29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C2D4F96-A775-422F-8872-2A6F3C8A6E91}"/>
              </a:ext>
            </a:extLst>
          </p:cNvPr>
          <p:cNvSpPr>
            <a:spLocks noGrp="1" noChangeArrowheads="1"/>
          </p:cNvSpPr>
          <p:nvPr>
            <p:ph type="sldNum" sz="quarter" idx="12"/>
          </p:nvPr>
        </p:nvSpPr>
        <p:spPr>
          <a:ln/>
        </p:spPr>
        <p:txBody>
          <a:bodyPr/>
          <a:lstStyle>
            <a:lvl1pPr>
              <a:defRPr/>
            </a:lvl1pPr>
          </a:lstStyle>
          <a:p>
            <a:pPr>
              <a:defRPr/>
            </a:pPr>
            <a:fld id="{A9CD9DA1-C08F-4522-A4EE-7C6C3901DBFE}" type="slidenum">
              <a:rPr lang="en-US" altLang="en-US"/>
              <a:pPr>
                <a:defRPr/>
              </a:pPr>
              <a:t>‹#›</a:t>
            </a:fld>
            <a:endParaRPr lang="en-US" altLang="en-US"/>
          </a:p>
        </p:txBody>
      </p:sp>
    </p:spTree>
    <p:extLst>
      <p:ext uri="{BB962C8B-B14F-4D97-AF65-F5344CB8AC3E}">
        <p14:creationId xmlns:p14="http://schemas.microsoft.com/office/powerpoint/2010/main" val="294154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6D72B37-411E-4FC1-8171-1A5E0063C59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FE290188-0DC4-40C5-9C9A-87D184524C5F}"/>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28D083A8-0557-4295-B473-70A972173C3C}"/>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a:extLst>
              <a:ext uri="{FF2B5EF4-FFF2-40B4-BE49-F238E27FC236}">
                <a16:creationId xmlns:a16="http://schemas.microsoft.com/office/drawing/2014/main" id="{E1A65427-3CD0-47A5-96DA-D907FB5BD69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a:extLst>
              <a:ext uri="{FF2B5EF4-FFF2-40B4-BE49-F238E27FC236}">
                <a16:creationId xmlns:a16="http://schemas.microsoft.com/office/drawing/2014/main" id="{5F4592C4-389D-4DBB-9392-FE41BA4879BF}"/>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24468446-BFA0-4135-BFE2-F8181032A4D9}" type="slidenum">
              <a:rPr lang="en-US" altLang="en-US"/>
              <a:pPr>
                <a:defRPr/>
              </a:pPr>
              <a:t>‹#›</a:t>
            </a:fld>
            <a:endParaRPr lang="en-US" altLang="en-US"/>
          </a:p>
        </p:txBody>
      </p:sp>
      <p:sp>
        <p:nvSpPr>
          <p:cNvPr id="1031" name="Line 7">
            <a:extLst>
              <a:ext uri="{FF2B5EF4-FFF2-40B4-BE49-F238E27FC236}">
                <a16:creationId xmlns:a16="http://schemas.microsoft.com/office/drawing/2014/main" id="{25587EEA-0393-4130-8F68-0E366C784FF7}"/>
              </a:ext>
            </a:extLst>
          </p:cNvPr>
          <p:cNvSpPr>
            <a:spLocks noChangeShapeType="1"/>
          </p:cNvSpPr>
          <p:nvPr/>
        </p:nvSpPr>
        <p:spPr bwMode="auto">
          <a:xfrm>
            <a:off x="457200" y="1490663"/>
            <a:ext cx="822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032" name="Picture 8">
            <a:extLst>
              <a:ext uri="{FF2B5EF4-FFF2-40B4-BE49-F238E27FC236}">
                <a16:creationId xmlns:a16="http://schemas.microsoft.com/office/drawing/2014/main" id="{64EF27AE-9AEC-4DB7-AEC1-930A0872EBD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88" y="5943600"/>
            <a:ext cx="9145588" cy="11398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3715747"/>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20.jpg"/><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hyperlink" Target="http://www.legislature.ohio.gov/"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hyperlink" Target="http://www.railstotrails.org/ohcaucus" TargetMode="External"/><Relationship Id="rId4" Type="http://schemas.openxmlformats.org/officeDocument/2006/relationships/hyperlink" Target="http://www.railstotrails.org/policy/building-active-transportation-systems/active-transportation-policy-hub/pages/ohio-legislative-trails-caucu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mailto:brianh@railstotrails.org" TargetMode="Externa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railstotrails.org/COVID19"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railstotrails.org/trailblog/2020/december/23/looking-back-with-gratitude-on-a-year-of-challenges-and-triumphs-for-trail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39B090DD-995B-48B8-AD05-9D95A9725883}"/>
              </a:ext>
            </a:extLst>
          </p:cNvPr>
          <p:cNvSpPr>
            <a:spLocks noGrp="1" noChangeArrowheads="1"/>
          </p:cNvSpPr>
          <p:nvPr>
            <p:ph type="title"/>
          </p:nvPr>
        </p:nvSpPr>
        <p:spPr/>
        <p:txBody>
          <a:bodyPr/>
          <a:lstStyle/>
          <a:p>
            <a:pPr eaLnBrk="1" hangingPunct="1"/>
            <a:r>
              <a:rPr lang="en-US" altLang="en-US" sz="2800" b="1" i="1" dirty="0">
                <a:solidFill>
                  <a:schemeClr val="tx1"/>
                </a:solidFill>
              </a:rPr>
              <a:t>Let’s Talk Trails!</a:t>
            </a:r>
            <a:br>
              <a:rPr lang="en-US" altLang="en-US" sz="2800" b="1" i="1" dirty="0">
                <a:solidFill>
                  <a:schemeClr val="tx1"/>
                </a:solidFill>
              </a:rPr>
            </a:br>
            <a:r>
              <a:rPr lang="en-US" altLang="en-US" sz="2400" b="1" i="1" dirty="0">
                <a:solidFill>
                  <a:schemeClr val="tx1"/>
                </a:solidFill>
              </a:rPr>
              <a:t>Ohio Trail Connections Webinar Series</a:t>
            </a:r>
          </a:p>
        </p:txBody>
      </p:sp>
      <p:sp>
        <p:nvSpPr>
          <p:cNvPr id="4100" name="TextBox 1">
            <a:extLst>
              <a:ext uri="{FF2B5EF4-FFF2-40B4-BE49-F238E27FC236}">
                <a16:creationId xmlns:a16="http://schemas.microsoft.com/office/drawing/2014/main" id="{EC62D483-AD37-4EBB-8EF7-D411DAB1B4EC}"/>
              </a:ext>
            </a:extLst>
          </p:cNvPr>
          <p:cNvSpPr txBox="1">
            <a:spLocks noChangeArrowheads="1"/>
          </p:cNvSpPr>
          <p:nvPr/>
        </p:nvSpPr>
        <p:spPr bwMode="auto">
          <a:xfrm>
            <a:off x="4038600" y="2583953"/>
            <a:ext cx="4648200" cy="2185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None/>
              <a:tabLst/>
              <a:defRPr/>
            </a:pPr>
            <a:endParaRPr kumimoji="0" lang="en-US" altLang="en-US" sz="2000" b="0" i="0" u="none" strike="noStrike" kern="1200" cap="none" spc="0" normalizeH="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None/>
              <a:tabLst/>
              <a:defRPr/>
            </a:pPr>
            <a:r>
              <a:rPr lang="en-US" altLang="en-US" sz="2800" baseline="0" dirty="0">
                <a:solidFill>
                  <a:srgbClr val="000000"/>
                </a:solidFill>
              </a:rPr>
              <a:t>Brian</a:t>
            </a:r>
            <a:r>
              <a:rPr lang="en-US" altLang="en-US" sz="2800" dirty="0">
                <a:solidFill>
                  <a:srgbClr val="000000"/>
                </a:solidFill>
              </a:rPr>
              <a:t> Housh</a:t>
            </a:r>
          </a:p>
          <a:p>
            <a:pPr marL="0" marR="0" lvl="0" indent="0" algn="ctr" defTabSz="914400" rtl="0" eaLnBrk="0" fontAlgn="base" latinLnBrk="0" hangingPunct="0">
              <a:lnSpc>
                <a:spcPct val="100000"/>
              </a:lnSpc>
              <a:spcBef>
                <a:spcPct val="0"/>
              </a:spcBef>
              <a:spcAft>
                <a:spcPct val="0"/>
              </a:spcAft>
              <a:buClrTx/>
              <a:buSz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Midwest</a:t>
            </a:r>
            <a:r>
              <a:rPr kumimoji="0" lang="en-US" altLang="en-US" sz="2000" b="0" i="0" u="none" strike="noStrike" kern="1200" cap="none" spc="0" normalizeH="0" noProof="0" dirty="0">
                <a:ln>
                  <a:noFill/>
                </a:ln>
                <a:solidFill>
                  <a:srgbClr val="000000"/>
                </a:solidFill>
                <a:effectLst/>
                <a:uLnTx/>
                <a:uFillTx/>
                <a:latin typeface="Arial" panose="020B0604020202020204" pitchFamily="34" charset="0"/>
                <a:ea typeface="+mn-ea"/>
                <a:cs typeface="+mn-cs"/>
              </a:rPr>
              <a:t> Policy Manager</a:t>
            </a:r>
          </a:p>
          <a:p>
            <a:pPr marL="0" marR="0" lvl="0" indent="0" algn="ctr" defTabSz="914400" rtl="0" eaLnBrk="0" fontAlgn="base" latinLnBrk="0" hangingPunct="0">
              <a:lnSpc>
                <a:spcPct val="100000"/>
              </a:lnSpc>
              <a:spcBef>
                <a:spcPct val="0"/>
              </a:spcBef>
              <a:spcAft>
                <a:spcPct val="0"/>
              </a:spcAft>
              <a:buClrTx/>
              <a:buSzTx/>
              <a:buNone/>
              <a:tabLst/>
              <a:defRPr/>
            </a:pPr>
            <a:r>
              <a:rPr lang="en-US" altLang="en-US" sz="2000" baseline="0" dirty="0">
                <a:solidFill>
                  <a:srgbClr val="000000"/>
                </a:solidFill>
              </a:rPr>
              <a:t>Ohio Trails Partnership Vice President</a:t>
            </a:r>
          </a:p>
          <a:p>
            <a:pPr marL="0" marR="0" lvl="0" indent="0" algn="ctr" defTabSz="914400" rtl="0" eaLnBrk="0" fontAlgn="base" latinLnBrk="0" hangingPunct="0">
              <a:lnSpc>
                <a:spcPct val="100000"/>
              </a:lnSpc>
              <a:spcBef>
                <a:spcPct val="0"/>
              </a:spcBef>
              <a:spcAft>
                <a:spcPct val="0"/>
              </a:spcAft>
              <a:buClrTx/>
              <a:buSzTx/>
              <a:buNone/>
              <a:tabLst/>
              <a:defRPr/>
            </a:pPr>
            <a:r>
              <a:rPr kumimoji="0" lang="en-US" altLang="en-US" sz="2000" b="0" i="0" u="none" strike="noStrike" kern="1200" cap="none" spc="0" normalizeH="0" noProof="0" dirty="0">
                <a:ln>
                  <a:noFill/>
                </a:ln>
                <a:solidFill>
                  <a:srgbClr val="000000"/>
                </a:solidFill>
                <a:effectLst/>
                <a:uLnTx/>
                <a:uFillTx/>
                <a:latin typeface="Arial" panose="020B0604020202020204" pitchFamily="34" charset="0"/>
                <a:ea typeface="+mn-ea"/>
                <a:cs typeface="+mn-cs"/>
              </a:rPr>
              <a:t>Yellow Springs Council President</a:t>
            </a: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None/>
              <a:tabLst/>
              <a:defRPr/>
            </a:pPr>
            <a:endParaRPr lang="en-US" altLang="en-US" sz="2800" dirty="0">
              <a:solidFill>
                <a:srgbClr val="000000"/>
              </a:solidFill>
            </a:endParaRP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943" y="2244319"/>
            <a:ext cx="3356194" cy="2516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57200" y="5413959"/>
            <a:ext cx="8229600" cy="461665"/>
          </a:xfrm>
          <a:prstGeom prst="rect">
            <a:avLst/>
          </a:prstGeom>
          <a:noFill/>
        </p:spPr>
        <p:txBody>
          <a:bodyPr wrap="square" rtlCol="0">
            <a:spAutoFit/>
          </a:bodyPr>
          <a:lstStyle/>
          <a:p>
            <a:pPr algn="ctr"/>
            <a:r>
              <a:rPr lang="en-US" sz="2400" b="1" i="1" dirty="0"/>
              <a:t>Trails are at the heart of healthy, thriving communities!</a:t>
            </a:r>
          </a:p>
        </p:txBody>
      </p:sp>
    </p:spTree>
    <p:extLst>
      <p:ext uri="{BB962C8B-B14F-4D97-AF65-F5344CB8AC3E}">
        <p14:creationId xmlns:p14="http://schemas.microsoft.com/office/powerpoint/2010/main" val="118942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751CDB4-500B-486C-BA27-6FDC73070936}"/>
              </a:ext>
            </a:extLst>
          </p:cNvPr>
          <p:cNvSpPr>
            <a:spLocks noGrp="1" noChangeArrowheads="1"/>
          </p:cNvSpPr>
          <p:nvPr>
            <p:ph type="title"/>
          </p:nvPr>
        </p:nvSpPr>
        <p:spPr/>
        <p:txBody>
          <a:bodyPr/>
          <a:lstStyle/>
          <a:p>
            <a:pPr>
              <a:defRPr/>
            </a:pPr>
            <a:r>
              <a:rPr lang="en-US" altLang="en-US" sz="3600" b="1" dirty="0"/>
              <a:t>Telling Your Stories</a:t>
            </a:r>
            <a:endParaRPr lang="en-US" altLang="en-US" sz="2000" i="1" dirty="0"/>
          </a:p>
        </p:txBody>
      </p:sp>
      <p:sp>
        <p:nvSpPr>
          <p:cNvPr id="3" name="Content Placeholder 2">
            <a:extLst>
              <a:ext uri="{FF2B5EF4-FFF2-40B4-BE49-F238E27FC236}">
                <a16:creationId xmlns:a16="http://schemas.microsoft.com/office/drawing/2014/main" id="{4019D432-3D00-48EB-B745-0629D701B414}"/>
              </a:ext>
            </a:extLst>
          </p:cNvPr>
          <p:cNvSpPr>
            <a:spLocks noGrp="1"/>
          </p:cNvSpPr>
          <p:nvPr>
            <p:ph sz="half" idx="2"/>
          </p:nvPr>
        </p:nvSpPr>
        <p:spPr>
          <a:xfrm>
            <a:off x="457199" y="1417638"/>
            <a:ext cx="8448261" cy="4733780"/>
          </a:xfrm>
        </p:spPr>
        <p:txBody>
          <a:bodyPr/>
          <a:lstStyle/>
          <a:p>
            <a:pPr marL="0" indent="0" algn="ctr">
              <a:buFontTx/>
              <a:buNone/>
              <a:defRPr/>
            </a:pPr>
            <a:endParaRPr lang="en-US" sz="800" i="1" dirty="0"/>
          </a:p>
          <a:p>
            <a:pPr marL="0" indent="0" algn="ctr">
              <a:buFontTx/>
              <a:buNone/>
              <a:defRPr/>
            </a:pPr>
            <a:r>
              <a:rPr lang="en-US" sz="2000" i="1" dirty="0"/>
              <a:t>The recently adopted trail vision focuses on new trail miles that will extend existing trails, fill in gaps in trail corridors, connect neighborhoods to job centers, and create a truly interconnected network of trails useful for both transportation and recreation.</a:t>
            </a:r>
          </a:p>
          <a:p>
            <a:pPr marL="0" indent="0" algn="ctr">
              <a:buFontTx/>
              <a:buNone/>
              <a:defRPr/>
            </a:pPr>
            <a:endParaRPr lang="en-US" sz="800" dirty="0"/>
          </a:p>
          <a:p>
            <a:pPr marL="0" indent="0">
              <a:buFontTx/>
              <a:buNone/>
              <a:defRPr/>
            </a:pPr>
            <a:r>
              <a:rPr lang="en-US" sz="2000" u="sng" dirty="0"/>
              <a:t>Elements</a:t>
            </a:r>
          </a:p>
          <a:p>
            <a:pPr>
              <a:defRPr/>
            </a:pPr>
            <a:r>
              <a:rPr lang="en-US" sz="2000" dirty="0"/>
              <a:t>Be specific about your personal experience with trail(s)</a:t>
            </a:r>
          </a:p>
          <a:p>
            <a:pPr>
              <a:defRPr/>
            </a:pPr>
            <a:r>
              <a:rPr lang="en-US" sz="2000" dirty="0"/>
              <a:t>Highlight the regional and statewide aspects &amp; opportunities</a:t>
            </a:r>
          </a:p>
          <a:p>
            <a:pPr>
              <a:defRPr/>
            </a:pPr>
            <a:r>
              <a:rPr lang="en-US" sz="2000" dirty="0"/>
              <a:t>Show sensitivity to challenges caused by the pandemic</a:t>
            </a:r>
          </a:p>
          <a:p>
            <a:pPr>
              <a:defRPr/>
            </a:pPr>
            <a:r>
              <a:rPr lang="en-US" sz="2000" dirty="0"/>
              <a:t>Strategically select talking points that will resonate</a:t>
            </a:r>
          </a:p>
          <a:p>
            <a:pPr>
              <a:defRPr/>
            </a:pPr>
            <a:r>
              <a:rPr lang="en-US" sz="2000" dirty="0"/>
              <a:t>Provide visuals to help tell your story</a:t>
            </a:r>
          </a:p>
          <a:p>
            <a:pPr>
              <a:defRPr/>
            </a:pPr>
            <a:r>
              <a:rPr lang="en-US" sz="2000" dirty="0"/>
              <a:t>Consider potential asks – join Caucus, support Clean OH, relevant policy initiatives, operating/capital budget requests</a:t>
            </a:r>
          </a:p>
          <a:p>
            <a:pPr marL="0" indent="0">
              <a:buFontTx/>
              <a:buNone/>
              <a:defRPr/>
            </a:pPr>
            <a:endParaRPr lang="en-US" sz="2000" dirty="0"/>
          </a:p>
        </p:txBody>
      </p:sp>
    </p:spTree>
    <p:extLst>
      <p:ext uri="{BB962C8B-B14F-4D97-AF65-F5344CB8AC3E}">
        <p14:creationId xmlns:p14="http://schemas.microsoft.com/office/powerpoint/2010/main" val="1458350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751CDB4-500B-486C-BA27-6FDC73070936}"/>
              </a:ext>
            </a:extLst>
          </p:cNvPr>
          <p:cNvSpPr>
            <a:spLocks noGrp="1" noChangeArrowheads="1"/>
          </p:cNvSpPr>
          <p:nvPr>
            <p:ph type="title"/>
          </p:nvPr>
        </p:nvSpPr>
        <p:spPr/>
        <p:txBody>
          <a:bodyPr/>
          <a:lstStyle/>
          <a:p>
            <a:pPr>
              <a:defRPr/>
            </a:pPr>
            <a:r>
              <a:rPr lang="en-US" altLang="en-US" sz="3600" b="1" dirty="0"/>
              <a:t>Let’s Build A Trail!</a:t>
            </a:r>
            <a:endParaRPr lang="en-US" altLang="en-US" sz="2000" dirty="0"/>
          </a:p>
        </p:txBody>
      </p:sp>
      <p:sp>
        <p:nvSpPr>
          <p:cNvPr id="3" name="Content Placeholder 2">
            <a:extLst>
              <a:ext uri="{FF2B5EF4-FFF2-40B4-BE49-F238E27FC236}">
                <a16:creationId xmlns:a16="http://schemas.microsoft.com/office/drawing/2014/main" id="{4019D432-3D00-48EB-B745-0629D701B414}"/>
              </a:ext>
            </a:extLst>
          </p:cNvPr>
          <p:cNvSpPr>
            <a:spLocks noGrp="1"/>
          </p:cNvSpPr>
          <p:nvPr>
            <p:ph sz="half" idx="2"/>
          </p:nvPr>
        </p:nvSpPr>
        <p:spPr>
          <a:xfrm>
            <a:off x="243840" y="1204568"/>
            <a:ext cx="6604000" cy="4733780"/>
          </a:xfrm>
        </p:spPr>
        <p:txBody>
          <a:bodyPr/>
          <a:lstStyle/>
          <a:p>
            <a:pPr algn="ctr">
              <a:buFont typeface="Arial" panose="020B0604020202020204" pitchFamily="34" charset="0"/>
              <a:buChar char="•"/>
              <a:defRPr/>
            </a:pPr>
            <a:endParaRPr lang="en-US" sz="1800" b="1" i="1" dirty="0"/>
          </a:p>
          <a:p>
            <a:pPr marL="0" indent="0">
              <a:buNone/>
              <a:defRPr/>
            </a:pPr>
            <a:r>
              <a:rPr lang="en-US" sz="1800" b="1" dirty="0"/>
              <a:t>Step 1 – Develop A Vision – helps engage key players, include elected officials, agencies, business owners, etc.</a:t>
            </a:r>
          </a:p>
          <a:p>
            <a:pPr marL="0" indent="0">
              <a:buNone/>
              <a:defRPr/>
            </a:pPr>
            <a:endParaRPr lang="en-US" sz="300" b="1" dirty="0"/>
          </a:p>
          <a:p>
            <a:pPr marL="0" indent="0">
              <a:buNone/>
              <a:defRPr/>
            </a:pPr>
            <a:r>
              <a:rPr lang="en-US" sz="1800" b="1" dirty="0"/>
              <a:t>Step 2 – Expand “Friends” Group – be strategic about engaging stakeholders who can contribute &amp; advocate</a:t>
            </a:r>
          </a:p>
          <a:p>
            <a:pPr marL="0" indent="0">
              <a:buNone/>
              <a:defRPr/>
            </a:pPr>
            <a:endParaRPr lang="en-US" sz="300" b="1" dirty="0"/>
          </a:p>
          <a:p>
            <a:pPr marL="0" indent="0">
              <a:buNone/>
              <a:defRPr/>
            </a:pPr>
            <a:r>
              <a:rPr lang="en-US" sz="1800" b="1" dirty="0"/>
              <a:t>Step 3 – Brainstorm Potential Alignments – put all ideas  on the table &amp; expect many challenges and refinements</a:t>
            </a:r>
          </a:p>
          <a:p>
            <a:pPr marL="0" indent="0">
              <a:buNone/>
              <a:defRPr/>
            </a:pPr>
            <a:endParaRPr lang="en-US" sz="300" b="1" dirty="0"/>
          </a:p>
          <a:p>
            <a:pPr marL="0" indent="0">
              <a:buNone/>
              <a:defRPr/>
            </a:pPr>
            <a:r>
              <a:rPr lang="en-US" sz="1800" b="1" dirty="0"/>
              <a:t>Step 4 – Engage Pre-Design Support – set yourself up for success with solid measurements and cost estimates</a:t>
            </a:r>
          </a:p>
          <a:p>
            <a:pPr marL="0" indent="0">
              <a:buNone/>
              <a:defRPr/>
            </a:pPr>
            <a:endParaRPr lang="en-US" sz="300" b="1" dirty="0"/>
          </a:p>
          <a:p>
            <a:pPr marL="0" indent="0">
              <a:buNone/>
              <a:defRPr/>
            </a:pPr>
            <a:r>
              <a:rPr lang="en-US" sz="1800" b="1" dirty="0"/>
              <a:t>Step 5 – Finalize Alignment &amp; Make Plan – consider phasing project to facilitate activities and show progress</a:t>
            </a:r>
          </a:p>
          <a:p>
            <a:pPr marL="0" indent="0">
              <a:buNone/>
              <a:defRPr/>
            </a:pPr>
            <a:endParaRPr lang="en-US" sz="300" b="1" dirty="0"/>
          </a:p>
          <a:p>
            <a:pPr marL="0" indent="0">
              <a:buNone/>
              <a:defRPr/>
            </a:pPr>
            <a:r>
              <a:rPr lang="en-US" sz="1800" b="1" dirty="0"/>
              <a:t>Step 6 – Seek Funding &amp; Start Construction – pursue government, private, foundation; collaborate = efficiencies</a:t>
            </a:r>
          </a:p>
          <a:p>
            <a:pPr marL="0" indent="0">
              <a:buNone/>
              <a:defRPr/>
            </a:pPr>
            <a:endParaRPr lang="en-US" sz="800" b="1" dirty="0"/>
          </a:p>
          <a:p>
            <a:pPr marL="0" indent="0" algn="ctr">
              <a:buNone/>
              <a:defRPr/>
            </a:pPr>
            <a:r>
              <a:rPr lang="en-US" sz="1950" b="1" i="1" dirty="0"/>
              <a:t>www.railstotrails.org/build-trails/trail-building-toolbox</a:t>
            </a:r>
          </a:p>
        </p:txBody>
      </p:sp>
      <p:pic>
        <p:nvPicPr>
          <p:cNvPr id="4" name="Picture 3" descr="A picture containing plant&#10;&#10;Description automatically generated">
            <a:extLst>
              <a:ext uri="{FF2B5EF4-FFF2-40B4-BE49-F238E27FC236}">
                <a16:creationId xmlns:a16="http://schemas.microsoft.com/office/drawing/2014/main" id="{0929F3E7-DCC5-4D79-8916-A022EEB5EC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303" y="3227071"/>
            <a:ext cx="2266517" cy="1275424"/>
          </a:xfrm>
          <a:prstGeom prst="rect">
            <a:avLst/>
          </a:prstGeom>
        </p:spPr>
      </p:pic>
      <p:pic>
        <p:nvPicPr>
          <p:cNvPr id="6" name="Picture 5" descr="A picture containing tree, outdoor, building, track&#10;&#10;Description automatically generated">
            <a:extLst>
              <a:ext uri="{FF2B5EF4-FFF2-40B4-BE49-F238E27FC236}">
                <a16:creationId xmlns:a16="http://schemas.microsoft.com/office/drawing/2014/main" id="{07EF0B01-90F8-4064-AC8D-310E6F7EA8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6399" y="4632444"/>
            <a:ext cx="2267421" cy="1275424"/>
          </a:xfrm>
          <a:prstGeom prst="rect">
            <a:avLst/>
          </a:prstGeom>
        </p:spPr>
      </p:pic>
      <p:pic>
        <p:nvPicPr>
          <p:cNvPr id="8" name="Picture 7" descr="A picture containing text, tree, outdoor, grass&#10;&#10;Description automatically generated">
            <a:extLst>
              <a:ext uri="{FF2B5EF4-FFF2-40B4-BE49-F238E27FC236}">
                <a16:creationId xmlns:a16="http://schemas.microsoft.com/office/drawing/2014/main" id="{FC111E10-864B-4BFD-9179-1921463A28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46238" y="1607344"/>
            <a:ext cx="2266517" cy="1507234"/>
          </a:xfrm>
          <a:prstGeom prst="rect">
            <a:avLst/>
          </a:prstGeom>
        </p:spPr>
      </p:pic>
    </p:spTree>
    <p:extLst>
      <p:ext uri="{BB962C8B-B14F-4D97-AF65-F5344CB8AC3E}">
        <p14:creationId xmlns:p14="http://schemas.microsoft.com/office/powerpoint/2010/main" val="34159879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65CAFF3-320C-4BF4-8891-4C3D2095135A}"/>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defRPr/>
            </a:pPr>
            <a:r>
              <a:rPr lang="en-US" altLang="en-US" sz="3600" b="1" kern="0" dirty="0"/>
              <a:t>Legislative Trails Caucus Concept</a:t>
            </a:r>
            <a:endParaRPr lang="en-US" altLang="en-US" sz="2000" i="1" kern="0" dirty="0"/>
          </a:p>
        </p:txBody>
      </p:sp>
      <p:pic>
        <p:nvPicPr>
          <p:cNvPr id="3" name="Picture 2">
            <a:extLst>
              <a:ext uri="{FF2B5EF4-FFF2-40B4-BE49-F238E27FC236}">
                <a16:creationId xmlns:a16="http://schemas.microsoft.com/office/drawing/2014/main" id="{311EF356-1663-43C6-BEFC-9EDFBE8625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799" y="1716740"/>
            <a:ext cx="5669727" cy="4246737"/>
          </a:xfrm>
          <a:prstGeom prst="rect">
            <a:avLst/>
          </a:prstGeom>
        </p:spPr>
      </p:pic>
      <p:sp>
        <p:nvSpPr>
          <p:cNvPr id="4" name="TextBox 3">
            <a:extLst>
              <a:ext uri="{FF2B5EF4-FFF2-40B4-BE49-F238E27FC236}">
                <a16:creationId xmlns:a16="http://schemas.microsoft.com/office/drawing/2014/main" id="{FFD5039A-6707-428B-BF2F-433F726F0967}"/>
              </a:ext>
            </a:extLst>
          </p:cNvPr>
          <p:cNvSpPr txBox="1"/>
          <p:nvPr/>
        </p:nvSpPr>
        <p:spPr>
          <a:xfrm>
            <a:off x="887896" y="1891198"/>
            <a:ext cx="4227443" cy="3539430"/>
          </a:xfrm>
          <a:prstGeom prst="rect">
            <a:avLst/>
          </a:prstGeom>
          <a:noFill/>
        </p:spPr>
        <p:txBody>
          <a:bodyPr wrap="square" rtlCol="0">
            <a:spAutoFit/>
          </a:bodyPr>
          <a:lstStyle/>
          <a:p>
            <a:pPr algn="ctr"/>
            <a:r>
              <a:rPr lang="en-US" sz="2800" i="1" dirty="0"/>
              <a:t>A bipartisan/bicameral group of state legislators committed to creating a statewide trails network that provides significant health, economic and other quality of life benefits for all residents.</a:t>
            </a:r>
          </a:p>
        </p:txBody>
      </p:sp>
    </p:spTree>
    <p:extLst>
      <p:ext uri="{BB962C8B-B14F-4D97-AF65-F5344CB8AC3E}">
        <p14:creationId xmlns:p14="http://schemas.microsoft.com/office/powerpoint/2010/main" val="212567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a:extLst>
              <a:ext uri="{FF2B5EF4-FFF2-40B4-BE49-F238E27FC236}">
                <a16:creationId xmlns:a16="http://schemas.microsoft.com/office/drawing/2014/main" id="{0B1DA529-6DBE-49C6-86FF-1C7945F5B55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22504" y="4046357"/>
            <a:ext cx="3021496" cy="233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2">
            <a:extLst>
              <a:ext uri="{FF2B5EF4-FFF2-40B4-BE49-F238E27FC236}">
                <a16:creationId xmlns:a16="http://schemas.microsoft.com/office/drawing/2014/main" id="{3E0D6FF6-62E6-4645-B71B-19303FBDE318}"/>
              </a:ext>
            </a:extLst>
          </p:cNvPr>
          <p:cNvSpPr txBox="1">
            <a:spLocks noChangeArrowheads="1"/>
          </p:cNvSpPr>
          <p:nvPr/>
        </p:nvSpPr>
        <p:spPr bwMode="auto">
          <a:xfrm>
            <a:off x="164435" y="1507437"/>
            <a:ext cx="6130348"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rgbClr val="000000"/>
                </a:solidFill>
              </a:rPr>
              <a:t>Mar 29,</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2017 - Caucus Forms; Now 49 Members (</a:t>
            </a:r>
            <a:r>
              <a:rPr lang="en-US" altLang="en-US" sz="2000" noProof="0" dirty="0">
                <a:solidFill>
                  <a:srgbClr val="000000"/>
                </a:solidFill>
              </a:rPr>
              <a:t>O</a:t>
            </a:r>
            <a:r>
              <a:rPr lang="en-US" altLang="en-US" sz="2000" dirty="0" err="1">
                <a:solidFill>
                  <a:srgbClr val="000000"/>
                </a:solidFill>
              </a:rPr>
              <a:t>ver</a:t>
            </a:r>
            <a:r>
              <a:rPr lang="en-US" altLang="en-US" sz="2000" dirty="0">
                <a:solidFill>
                  <a:srgbClr val="000000"/>
                </a:solidFill>
              </a:rPr>
              <a:t> 37% of Legislature; Convenes May &amp; Sep</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a:p>
            <a:pPr marL="0" marR="0" lvl="0" indent="0" algn="l" defTabSz="914400" rtl="0" eaLnBrk="0" fontAlgn="base" latinLnBrk="0" hangingPunct="0">
              <a:lnSpc>
                <a:spcPct val="100000"/>
              </a:lnSpc>
              <a:spcBef>
                <a:spcPct val="0"/>
              </a:spcBef>
              <a:spcAft>
                <a:spcPct val="0"/>
              </a:spcAft>
              <a:buClrTx/>
              <a:buSzTx/>
              <a:buNone/>
              <a:tabLst/>
              <a:defRPr/>
            </a:pPr>
            <a:endPar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rgbClr val="000000"/>
                </a:solidFill>
              </a:rPr>
              <a:t>Oct 25, 2017 Kickoff Event</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with </a:t>
            </a:r>
            <a:r>
              <a:rPr lang="en-US" altLang="en-US" sz="2000" dirty="0">
                <a:solidFill>
                  <a:srgbClr val="000000"/>
                </a:solidFill>
              </a:rPr>
              <a:t>200</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Legislators</a:t>
            </a:r>
            <a:r>
              <a:rPr lang="en-US" altLang="en-US" sz="2000" dirty="0">
                <a:solidFill>
                  <a:srgbClr val="000000"/>
                </a:solidFill>
              </a:rPr>
              <a:t> &amp;</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lang="en-US" altLang="en-US" sz="2000" dirty="0">
                <a:solidFill>
                  <a:srgbClr val="000000"/>
                </a:solidFill>
              </a:rPr>
              <a:t>S</a:t>
            </a:r>
            <a:r>
              <a:rPr kumimoji="0" lang="en-US" altLang="en-US" sz="20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taff</a:t>
            </a:r>
            <a:r>
              <a:rPr lang="en-US" altLang="en-US" sz="2000" dirty="0">
                <a:solidFill>
                  <a:srgbClr val="000000"/>
                </a:solidFill>
              </a:rPr>
              <a:t> &amp;</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Partners</a:t>
            </a:r>
            <a:r>
              <a:rPr kumimoji="0" lang="en-US" altLang="en-US" sz="2000" b="0" i="0" u="none" strike="noStrike" kern="1200" cap="none" spc="0" normalizeH="0" noProof="0" dirty="0">
                <a:ln>
                  <a:noFill/>
                </a:ln>
                <a:solidFill>
                  <a:srgbClr val="000000"/>
                </a:solidFill>
                <a:effectLst/>
                <a:uLnTx/>
                <a:uFillTx/>
                <a:latin typeface="Arial" panose="020B0604020202020204" pitchFamily="34" charset="0"/>
                <a:ea typeface="+mn-ea"/>
                <a:cs typeface="+mn-cs"/>
              </a:rPr>
              <a:t> on</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Scioto Trail </a:t>
            </a:r>
            <a:r>
              <a:rPr lang="en-US" altLang="en-US" sz="2000" dirty="0">
                <a:solidFill>
                  <a:srgbClr val="000000"/>
                </a:solidFill>
              </a:rPr>
              <a:t>near Statehouse</a:t>
            </a:r>
          </a:p>
          <a:p>
            <a:pPr marL="0" marR="0" lvl="0" indent="0" algn="l" defTabSz="914400" rtl="0" eaLnBrk="0" fontAlgn="base" latinLnBrk="0" hangingPunct="0">
              <a:lnSpc>
                <a:spcPct val="100000"/>
              </a:lnSpc>
              <a:spcBef>
                <a:spcPct val="0"/>
              </a:spcBef>
              <a:spcAft>
                <a:spcPct val="0"/>
              </a:spcAft>
              <a:buClrTx/>
              <a:buSzTx/>
              <a:buNone/>
              <a:tabLst/>
              <a:defRPr/>
            </a:pPr>
            <a:endParaRPr lang="en-US" altLang="en-US" sz="800" dirty="0">
              <a:solidFill>
                <a:srgbClr val="000000"/>
              </a:solidFill>
            </a:endParaRPr>
          </a:p>
          <a:p>
            <a:pPr lvl="0" defTabSz="914400" eaLnBrk="0" fontAlgn="base" hangingPunct="0">
              <a:spcBef>
                <a:spcPct val="0"/>
              </a:spcBef>
              <a:spcAft>
                <a:spcPct val="0"/>
              </a:spcAft>
              <a:defRPr/>
            </a:pPr>
            <a:r>
              <a:rPr lang="en-US" altLang="en-US" sz="2000" dirty="0">
                <a:solidFill>
                  <a:srgbClr val="000000"/>
                </a:solidFill>
              </a:rPr>
              <a:t>Nov 29, 2017 - Senate Unanimously Passes SCR 15 Designating 2018 “Ohio’s Year of the Trails”</a:t>
            </a: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None/>
              <a:tabLst/>
              <a:defRPr/>
            </a:pPr>
            <a:endParaRPr kumimoji="0" lang="en-US" altLang="en-US" sz="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285750" marR="0" lvl="0" indent="-28575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rgbClr val="000000"/>
                </a:solidFill>
              </a:rPr>
              <a:t>Jan 2018 - Dept of Natural Resources Launches Online Trail Map (trails.ohiodnr.gov)</a:t>
            </a:r>
          </a:p>
          <a:p>
            <a:pPr marL="0" marR="0" lvl="0" indent="0" algn="l" defTabSz="914400" rtl="0" eaLnBrk="0" fontAlgn="base" latinLnBrk="0" hangingPunct="0">
              <a:lnSpc>
                <a:spcPct val="100000"/>
              </a:lnSpc>
              <a:spcBef>
                <a:spcPct val="0"/>
              </a:spcBef>
              <a:spcAft>
                <a:spcPct val="0"/>
              </a:spcAft>
              <a:buClrTx/>
              <a:buSzTx/>
              <a:buNone/>
              <a:tabLst/>
              <a:defRPr/>
            </a:pPr>
            <a:endParaRPr lang="en-US" altLang="en-US" sz="800" dirty="0">
              <a:solidFill>
                <a:srgbClr val="000000"/>
              </a:solidFill>
            </a:endParaRPr>
          </a:p>
          <a:p>
            <a:pPr lvl="0" defTabSz="914400" eaLnBrk="0" fontAlgn="base" hangingPunct="0">
              <a:spcBef>
                <a:spcPct val="0"/>
              </a:spcBef>
              <a:spcAft>
                <a:spcPct val="0"/>
              </a:spcAf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Mar </a:t>
            </a:r>
            <a:r>
              <a:rPr lang="en-US" altLang="en-US" sz="2000" dirty="0">
                <a:solidFill>
                  <a:srgbClr val="000000"/>
                </a:solidFill>
              </a:rPr>
              <a:t>2018 &amp; 2019 - Advocacy Day &amp; Caucus</a:t>
            </a:r>
          </a:p>
          <a:p>
            <a:pPr marL="0" lvl="0" indent="0" defTabSz="914400" eaLnBrk="0" fontAlgn="base" hangingPunct="0">
              <a:spcBef>
                <a:spcPct val="0"/>
              </a:spcBef>
              <a:spcAft>
                <a:spcPct val="0"/>
              </a:spcAft>
              <a:buNone/>
              <a:defRPr/>
            </a:pPr>
            <a:r>
              <a:rPr lang="en-US" altLang="en-US" sz="2000" dirty="0">
                <a:solidFill>
                  <a:srgbClr val="000000"/>
                </a:solidFill>
              </a:rPr>
              <a:t>    Anniversary Celebration (trails.ohiodnr.gov)</a:t>
            </a:r>
          </a:p>
          <a:p>
            <a:pPr marL="0" lvl="0" indent="0" defTabSz="914400" eaLnBrk="0" fontAlgn="base" hangingPunct="0">
              <a:spcBef>
                <a:spcPct val="0"/>
              </a:spcBef>
              <a:spcAft>
                <a:spcPct val="0"/>
              </a:spcAft>
              <a:buNone/>
              <a:defRPr/>
            </a:pPr>
            <a:endParaRPr lang="en-US" altLang="en-US" sz="800" dirty="0">
              <a:solidFill>
                <a:srgbClr val="000000"/>
              </a:solidFill>
            </a:endParaRPr>
          </a:p>
          <a:p>
            <a:pPr lvl="0" defTabSz="914400" eaLnBrk="0" fontAlgn="base" hangingPunct="0">
              <a:spcBef>
                <a:spcPct val="0"/>
              </a:spcBef>
              <a:spcAft>
                <a:spcPct val="0"/>
              </a:spcAft>
              <a:defRPr/>
            </a:pPr>
            <a:r>
              <a:rPr lang="en-US" altLang="en-US" sz="2000" dirty="0">
                <a:solidFill>
                  <a:srgbClr val="000000"/>
                </a:solidFill>
              </a:rPr>
              <a:t>May 2019 – New State Trails Plan – </a:t>
            </a:r>
            <a:r>
              <a:rPr lang="en-US" altLang="en-US" sz="2000" i="1" dirty="0">
                <a:solidFill>
                  <a:srgbClr val="000000"/>
                </a:solidFill>
              </a:rPr>
              <a:t>The Ohio Trails Vision</a:t>
            </a:r>
            <a:r>
              <a:rPr lang="en-US" altLang="en-US" sz="2000" dirty="0">
                <a:solidFill>
                  <a:srgbClr val="000000"/>
                </a:solidFill>
              </a:rPr>
              <a:t> - is Released</a:t>
            </a:r>
          </a:p>
        </p:txBody>
      </p:sp>
      <p:pic>
        <p:nvPicPr>
          <p:cNvPr id="8" name="Picture 7">
            <a:extLst>
              <a:ext uri="{FF2B5EF4-FFF2-40B4-BE49-F238E27FC236}">
                <a16:creationId xmlns:a16="http://schemas.microsoft.com/office/drawing/2014/main" id="{EC963D0E-2883-4701-9E84-27361DD230DE}"/>
              </a:ext>
            </a:extLst>
          </p:cNvPr>
          <p:cNvPicPr/>
          <p:nvPr/>
        </p:nvPicPr>
        <p:blipFill>
          <a:blip r:embed="rId4">
            <a:extLst>
              <a:ext uri="{28A0092B-C50C-407E-A947-70E740481C1C}">
                <a14:useLocalDpi xmlns:a14="http://schemas.microsoft.com/office/drawing/2010/main" val="0"/>
              </a:ext>
            </a:extLst>
          </a:blip>
          <a:stretch>
            <a:fillRect/>
          </a:stretch>
        </p:blipFill>
        <p:spPr bwMode="auto">
          <a:xfrm>
            <a:off x="6603685" y="1650075"/>
            <a:ext cx="2109105" cy="2396282"/>
          </a:xfrm>
          <a:prstGeom prst="rect">
            <a:avLst/>
          </a:prstGeom>
          <a:noFill/>
          <a:ln>
            <a:noFill/>
          </a:ln>
        </p:spPr>
      </p:pic>
      <p:sp>
        <p:nvSpPr>
          <p:cNvPr id="6" name="Title 1">
            <a:extLst>
              <a:ext uri="{FF2B5EF4-FFF2-40B4-BE49-F238E27FC236}">
                <a16:creationId xmlns:a16="http://schemas.microsoft.com/office/drawing/2014/main" id="{765CAFF3-320C-4BF4-8891-4C3D2095135A}"/>
              </a:ext>
            </a:extLst>
          </p:cNvPr>
          <p:cNvSpPr txBox="1">
            <a:spLocks noChangeArrowheads="1"/>
          </p:cNvSpPr>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defTabSz="914400">
              <a:defRPr/>
            </a:pPr>
            <a:r>
              <a:rPr lang="en-US" altLang="en-US" sz="3600" b="1" kern="0" dirty="0"/>
              <a:t>Ohio Trails Caucus in Action</a:t>
            </a:r>
            <a:endParaRPr lang="en-US" altLang="en-US" sz="2000" kern="0" dirty="0"/>
          </a:p>
        </p:txBody>
      </p:sp>
    </p:spTree>
    <p:extLst>
      <p:ext uri="{BB962C8B-B14F-4D97-AF65-F5344CB8AC3E}">
        <p14:creationId xmlns:p14="http://schemas.microsoft.com/office/powerpoint/2010/main" val="3896293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751CDB4-500B-486C-BA27-6FDC73070936}"/>
              </a:ext>
            </a:extLst>
          </p:cNvPr>
          <p:cNvSpPr>
            <a:spLocks noGrp="1" noChangeArrowheads="1"/>
          </p:cNvSpPr>
          <p:nvPr>
            <p:ph type="title"/>
          </p:nvPr>
        </p:nvSpPr>
        <p:spPr/>
        <p:txBody>
          <a:bodyPr/>
          <a:lstStyle/>
          <a:p>
            <a:pPr>
              <a:defRPr/>
            </a:pPr>
            <a:r>
              <a:rPr lang="en-US" altLang="en-US" sz="3600" b="1" dirty="0"/>
              <a:t>The </a:t>
            </a:r>
            <a:r>
              <a:rPr lang="en-US" altLang="en-US" sz="3600" b="1" dirty="0" err="1"/>
              <a:t>OhioNetwork</a:t>
            </a:r>
            <a:endParaRPr lang="en-US" altLang="en-US" sz="2000" i="1" dirty="0"/>
          </a:p>
        </p:txBody>
      </p:sp>
      <p:sp>
        <p:nvSpPr>
          <p:cNvPr id="3" name="Content Placeholder 2">
            <a:extLst>
              <a:ext uri="{FF2B5EF4-FFF2-40B4-BE49-F238E27FC236}">
                <a16:creationId xmlns:a16="http://schemas.microsoft.com/office/drawing/2014/main" id="{4019D432-3D00-48EB-B745-0629D701B414}"/>
              </a:ext>
            </a:extLst>
          </p:cNvPr>
          <p:cNvSpPr>
            <a:spLocks noGrp="1"/>
          </p:cNvSpPr>
          <p:nvPr>
            <p:ph sz="half" idx="2"/>
          </p:nvPr>
        </p:nvSpPr>
        <p:spPr>
          <a:xfrm>
            <a:off x="457199" y="1417638"/>
            <a:ext cx="8448261" cy="4733780"/>
          </a:xfrm>
        </p:spPr>
        <p:txBody>
          <a:bodyPr/>
          <a:lstStyle/>
          <a:p>
            <a:pPr marL="0" indent="0" algn="ctr">
              <a:buFontTx/>
              <a:buNone/>
              <a:defRPr/>
            </a:pPr>
            <a:endParaRPr lang="en-US" sz="800" b="1" i="1" dirty="0"/>
          </a:p>
          <a:p>
            <a:pPr marL="0" indent="0" algn="ctr">
              <a:buFontTx/>
              <a:buNone/>
              <a:defRPr/>
            </a:pPr>
            <a:r>
              <a:rPr lang="en-US" sz="2000" b="1" i="1" dirty="0"/>
              <a:t>“A multi-regional coalition advocating to complete &amp; execute trail/active transportation plans across the Buckeye State, creating </a:t>
            </a:r>
          </a:p>
          <a:p>
            <a:pPr marL="0" indent="0" algn="ctr">
              <a:buFontTx/>
              <a:buNone/>
              <a:defRPr/>
            </a:pPr>
            <a:r>
              <a:rPr lang="en-US" sz="2000" b="1" i="1" dirty="0"/>
              <a:t>a statewide trails network to connect Ohioans.”</a:t>
            </a:r>
            <a:endParaRPr lang="en-US" sz="2000" dirty="0"/>
          </a:p>
          <a:p>
            <a:pPr marL="0" indent="0">
              <a:buFontTx/>
              <a:buNone/>
              <a:defRPr/>
            </a:pPr>
            <a:endParaRPr lang="en-US" sz="1200" dirty="0"/>
          </a:p>
          <a:p>
            <a:pPr marL="0" indent="0">
              <a:buFontTx/>
              <a:buNone/>
              <a:defRPr/>
            </a:pPr>
            <a:endParaRPr lang="en-US" sz="1200" dirty="0"/>
          </a:p>
          <a:p>
            <a:pPr marL="0" indent="0">
              <a:buFontTx/>
              <a:buNone/>
              <a:defRPr/>
            </a:pPr>
            <a:r>
              <a:rPr lang="en-US" sz="2000" b="1" dirty="0"/>
              <a:t>Ultimate Goals:</a:t>
            </a:r>
          </a:p>
          <a:p>
            <a:pPr marL="0" indent="0">
              <a:buFontTx/>
              <a:buNone/>
              <a:defRPr/>
            </a:pPr>
            <a:endParaRPr lang="en-US" sz="1000" dirty="0"/>
          </a:p>
          <a:p>
            <a:pPr>
              <a:defRPr/>
            </a:pPr>
            <a:r>
              <a:rPr lang="en-US" sz="2200" dirty="0"/>
              <a:t>Statewide Recreational/Active Transportation </a:t>
            </a:r>
            <a:r>
              <a:rPr lang="en-US" sz="2200" b="1" i="1" dirty="0"/>
              <a:t>Trail Network</a:t>
            </a:r>
          </a:p>
          <a:p>
            <a:pPr>
              <a:defRPr/>
            </a:pPr>
            <a:r>
              <a:rPr lang="en-US" sz="2200" b="1" i="1" dirty="0"/>
              <a:t>Innovative</a:t>
            </a:r>
            <a:r>
              <a:rPr lang="en-US" sz="2200" dirty="0"/>
              <a:t> </a:t>
            </a:r>
            <a:r>
              <a:rPr lang="en-US" sz="2200" b="1" i="1" dirty="0"/>
              <a:t>Policies</a:t>
            </a:r>
            <a:r>
              <a:rPr lang="en-US" sz="2200" dirty="0"/>
              <a:t> to Support Trail Network Development</a:t>
            </a:r>
            <a:endParaRPr lang="en-US" sz="2200" b="1" i="1" dirty="0"/>
          </a:p>
          <a:p>
            <a:pPr>
              <a:defRPr/>
            </a:pPr>
            <a:r>
              <a:rPr lang="en-US" sz="2200" dirty="0"/>
              <a:t>Increased </a:t>
            </a:r>
            <a:r>
              <a:rPr lang="en-US" sz="2200" b="1" i="1" dirty="0"/>
              <a:t>Dedicated</a:t>
            </a:r>
            <a:r>
              <a:rPr lang="en-US" sz="2200" dirty="0"/>
              <a:t> </a:t>
            </a:r>
            <a:r>
              <a:rPr lang="en-US" sz="2200" b="1" i="1" dirty="0"/>
              <a:t>Funding</a:t>
            </a:r>
            <a:r>
              <a:rPr lang="en-US" sz="2200" dirty="0"/>
              <a:t> for Construction &amp; </a:t>
            </a:r>
            <a:r>
              <a:rPr lang="en-US" sz="2200" u="sng" dirty="0"/>
              <a:t>Maintenance</a:t>
            </a:r>
            <a:endParaRPr lang="en-US" sz="2200" dirty="0"/>
          </a:p>
          <a:p>
            <a:pPr>
              <a:defRPr/>
            </a:pPr>
            <a:r>
              <a:rPr lang="en-US" sz="2200" dirty="0"/>
              <a:t>Funding Assistance to Complete Local/Regional Trail/AT Plans</a:t>
            </a:r>
          </a:p>
          <a:p>
            <a:pPr>
              <a:defRPr/>
            </a:pPr>
            <a:r>
              <a:rPr lang="en-US" sz="2200" dirty="0"/>
              <a:t>Connecting People, Places &amp; Opportunities</a:t>
            </a:r>
          </a:p>
        </p:txBody>
      </p:sp>
    </p:spTree>
    <p:extLst>
      <p:ext uri="{BB962C8B-B14F-4D97-AF65-F5344CB8AC3E}">
        <p14:creationId xmlns:p14="http://schemas.microsoft.com/office/powerpoint/2010/main" val="15610251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5CCFFE1B-0765-490A-9C95-79E9B830018F}"/>
              </a:ext>
            </a:extLst>
          </p:cNvPr>
          <p:cNvSpPr>
            <a:spLocks noGrp="1" noChangeArrowheads="1"/>
          </p:cNvSpPr>
          <p:nvPr>
            <p:ph type="title"/>
          </p:nvPr>
        </p:nvSpPr>
        <p:spPr/>
        <p:txBody>
          <a:bodyPr/>
          <a:lstStyle/>
          <a:p>
            <a:r>
              <a:rPr lang="en-US" altLang="en-US" sz="3600" b="1" dirty="0"/>
              <a:t>Diverse Collection of Stakeholders</a:t>
            </a:r>
            <a:endParaRPr lang="en-US" altLang="en-US" sz="2000" dirty="0"/>
          </a:p>
        </p:txBody>
      </p:sp>
      <p:sp>
        <p:nvSpPr>
          <p:cNvPr id="14339" name="Rectangle 4">
            <a:extLst>
              <a:ext uri="{FF2B5EF4-FFF2-40B4-BE49-F238E27FC236}">
                <a16:creationId xmlns:a16="http://schemas.microsoft.com/office/drawing/2014/main" id="{1474CB06-7E15-408C-8E73-297AD5617784}"/>
              </a:ext>
            </a:extLst>
          </p:cNvPr>
          <p:cNvSpPr>
            <a:spLocks noChangeArrowheads="1"/>
          </p:cNvSpPr>
          <p:nvPr/>
        </p:nvSpPr>
        <p:spPr bwMode="auto">
          <a:xfrm>
            <a:off x="4114800" y="1569748"/>
            <a:ext cx="4572000"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rPr>
              <a:t>A critical success factor is getting buy in from a broad range of organizations in all regions to increase the impact of this collective advocacy initiative –</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US" altLang="en-US" sz="2000" dirty="0">
              <a:solidFill>
                <a:srgbClr val="000000"/>
              </a:solidFill>
            </a:endParaRP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rgbClr val="000000"/>
                </a:solidFill>
              </a:rPr>
              <a:t>Municipalities/Trail Managers</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rgbClr val="000000"/>
                </a:solidFill>
              </a:rPr>
              <a:t>MPOs/State Agencies</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rgbClr val="000000"/>
                </a:solidFill>
              </a:rPr>
              <a:t>Chambers/CVBs</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rgbClr val="000000"/>
                </a:solidFill>
              </a:rPr>
              <a:t>Health Organizations</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rgbClr val="000000"/>
                </a:solidFill>
              </a:rPr>
              <a:t>Land Trusts/Conservancies</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rgbClr val="000000"/>
                </a:solidFill>
              </a:rPr>
              <a:t>Nonprofits</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rgbClr val="000000"/>
                </a:solidFill>
              </a:rPr>
              <a:t>Private Sector</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rgbClr val="000000"/>
                </a:solidFill>
              </a:rPr>
              <a:t>Trail Advocates/Users (All Types)</a:t>
            </a:r>
          </a:p>
          <a:p>
            <a:pPr marL="342900" marR="0" lvl="0" indent="-342900" algn="l" defTabSz="914400" rtl="0" eaLnBrk="0" fontAlgn="base" latinLnBrk="0" hangingPunct="0">
              <a:lnSpc>
                <a:spcPct val="100000"/>
              </a:lnSpc>
              <a:spcBef>
                <a:spcPct val="0"/>
              </a:spcBef>
              <a:spcAft>
                <a:spcPct val="0"/>
              </a:spcAft>
              <a:buClrTx/>
              <a:buSzTx/>
              <a:buFontTx/>
              <a:buChar char="-"/>
              <a:tabLst/>
              <a:defRPr/>
            </a:pPr>
            <a:r>
              <a:rPr lang="en-US" altLang="en-US" sz="2000" dirty="0">
                <a:solidFill>
                  <a:srgbClr val="000000"/>
                </a:solidFill>
              </a:rPr>
              <a:t>Public Transit</a:t>
            </a:r>
          </a:p>
          <a:p>
            <a:pPr marL="342900" marR="0" lvl="0" indent="-342900" algn="l" defTabSz="914400" rtl="0" eaLnBrk="0" fontAlgn="base" latinLnBrk="0" hangingPunct="0">
              <a:lnSpc>
                <a:spcPct val="100000"/>
              </a:lnSpc>
              <a:spcBef>
                <a:spcPct val="0"/>
              </a:spcBef>
              <a:spcAft>
                <a:spcPct val="0"/>
              </a:spcAft>
              <a:buClrTx/>
              <a:buSzTx/>
              <a:buFontTx/>
              <a:buChar char="-"/>
              <a:tabLst/>
              <a:defRPr/>
            </a:pPr>
            <a:endParaRPr lang="en-US" altLang="en-US" sz="2000" dirty="0">
              <a:solidFill>
                <a:srgbClr val="000000"/>
              </a:solidFill>
            </a:endParaRPr>
          </a:p>
          <a:p>
            <a:pPr defTabSz="914400" eaLnBrk="0" fontAlgn="base" hangingPunct="0">
              <a:spcBef>
                <a:spcPct val="0"/>
              </a:spcBef>
              <a:spcAft>
                <a:spcPct val="0"/>
              </a:spcAft>
              <a:buNone/>
              <a:defRPr/>
            </a:pPr>
            <a:endParaRPr lang="en-US" altLang="en-US" sz="1400" dirty="0">
              <a:solidFill>
                <a:srgbClr val="000000"/>
              </a:solidFill>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400" b="0" i="0" u="none" strike="noStrike" kern="1200" cap="none" spc="0" normalizeH="0" baseline="0" noProof="0" dirty="0">
              <a:ln>
                <a:noFill/>
              </a:ln>
              <a:solidFill>
                <a:srgbClr val="000000"/>
              </a:solidFill>
              <a:effectLst/>
              <a:uLnTx/>
              <a:uFillTx/>
            </a:endParaRPr>
          </a:p>
        </p:txBody>
      </p:sp>
      <p:pic>
        <p:nvPicPr>
          <p:cNvPr id="5" name="Picture 4">
            <a:extLst>
              <a:ext uri="{FF2B5EF4-FFF2-40B4-BE49-F238E27FC236}">
                <a16:creationId xmlns:a16="http://schemas.microsoft.com/office/drawing/2014/main" id="{C45A3E49-8653-4556-99B1-6E3B3A06D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652" y="3022447"/>
            <a:ext cx="3055913" cy="2036778"/>
          </a:xfrm>
          <a:prstGeom prst="rect">
            <a:avLst/>
          </a:prstGeom>
        </p:spPr>
      </p:pic>
      <p:pic>
        <p:nvPicPr>
          <p:cNvPr id="3" name="Picture 2">
            <a:extLst>
              <a:ext uri="{FF2B5EF4-FFF2-40B4-BE49-F238E27FC236}">
                <a16:creationId xmlns:a16="http://schemas.microsoft.com/office/drawing/2014/main" id="{F03DAAD2-3499-4AA3-B881-11D1E95B122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666253"/>
            <a:ext cx="2487121" cy="1762747"/>
          </a:xfrm>
          <a:prstGeom prst="rect">
            <a:avLst/>
          </a:prstGeom>
        </p:spPr>
      </p:pic>
      <p:pic>
        <p:nvPicPr>
          <p:cNvPr id="7" name="Picture 6">
            <a:extLst>
              <a:ext uri="{FF2B5EF4-FFF2-40B4-BE49-F238E27FC236}">
                <a16:creationId xmlns:a16="http://schemas.microsoft.com/office/drawing/2014/main" id="{2F16EEFB-9908-44A6-803F-52D591CFB8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4757743"/>
            <a:ext cx="2487121" cy="1657676"/>
          </a:xfrm>
          <a:prstGeom prst="rect">
            <a:avLst/>
          </a:prstGeom>
        </p:spPr>
      </p:pic>
    </p:spTree>
    <p:extLst>
      <p:ext uri="{BB962C8B-B14F-4D97-AF65-F5344CB8AC3E}">
        <p14:creationId xmlns:p14="http://schemas.microsoft.com/office/powerpoint/2010/main" val="817334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751CDB4-500B-486C-BA27-6FDC73070936}"/>
              </a:ext>
            </a:extLst>
          </p:cNvPr>
          <p:cNvSpPr>
            <a:spLocks noGrp="1" noChangeArrowheads="1"/>
          </p:cNvSpPr>
          <p:nvPr>
            <p:ph type="title"/>
          </p:nvPr>
        </p:nvSpPr>
        <p:spPr/>
        <p:txBody>
          <a:bodyPr/>
          <a:lstStyle/>
          <a:p>
            <a:pPr>
              <a:defRPr/>
            </a:pPr>
            <a:r>
              <a:rPr lang="en-US" altLang="en-US" sz="3600" b="1"/>
              <a:t>Opportunities – We Need YOU!</a:t>
            </a:r>
            <a:endParaRPr lang="en-US" altLang="en-US" sz="2000" dirty="0"/>
          </a:p>
        </p:txBody>
      </p:sp>
      <p:sp>
        <p:nvSpPr>
          <p:cNvPr id="3" name="Content Placeholder 2">
            <a:extLst>
              <a:ext uri="{FF2B5EF4-FFF2-40B4-BE49-F238E27FC236}">
                <a16:creationId xmlns:a16="http://schemas.microsoft.com/office/drawing/2014/main" id="{4019D432-3D00-48EB-B745-0629D701B414}"/>
              </a:ext>
            </a:extLst>
          </p:cNvPr>
          <p:cNvSpPr>
            <a:spLocks noGrp="1"/>
          </p:cNvSpPr>
          <p:nvPr>
            <p:ph sz="half" idx="2"/>
          </p:nvPr>
        </p:nvSpPr>
        <p:spPr>
          <a:xfrm>
            <a:off x="457199" y="1346615"/>
            <a:ext cx="8448261" cy="4733780"/>
          </a:xfrm>
        </p:spPr>
        <p:txBody>
          <a:bodyPr/>
          <a:lstStyle/>
          <a:p>
            <a:pPr marL="0" indent="0" algn="ctr">
              <a:buFontTx/>
              <a:buNone/>
              <a:defRPr/>
            </a:pPr>
            <a:endParaRPr lang="en-US" sz="800" b="1" i="1"/>
          </a:p>
          <a:p>
            <a:pPr marL="0" indent="0" algn="ctr">
              <a:buFontTx/>
              <a:buNone/>
              <a:defRPr/>
            </a:pPr>
            <a:r>
              <a:rPr lang="en-US" sz="2000" b="1" i="1"/>
              <a:t>What are the priorities and How do we move forward?</a:t>
            </a:r>
            <a:endParaRPr lang="en-US" sz="2000"/>
          </a:p>
          <a:p>
            <a:pPr marL="0" indent="0">
              <a:buFontTx/>
              <a:buNone/>
              <a:defRPr/>
            </a:pPr>
            <a:endParaRPr lang="en-US" sz="800"/>
          </a:p>
          <a:p>
            <a:pPr>
              <a:defRPr/>
            </a:pPr>
            <a:r>
              <a:rPr lang="en-US" sz="2000" b="1"/>
              <a:t>Connectivity &amp; Maintenance</a:t>
            </a:r>
          </a:p>
          <a:p>
            <a:pPr>
              <a:defRPr/>
            </a:pPr>
            <a:r>
              <a:rPr lang="en-US" sz="2000" b="1"/>
              <a:t>Inter-Agency Working Group / State Trails Task Force</a:t>
            </a:r>
          </a:p>
          <a:p>
            <a:pPr>
              <a:defRPr/>
            </a:pPr>
            <a:r>
              <a:rPr lang="en-US" sz="2000" b="1"/>
              <a:t>Statewide Economic Impact Study</a:t>
            </a:r>
          </a:p>
          <a:p>
            <a:pPr>
              <a:defRPr/>
            </a:pPr>
            <a:r>
              <a:rPr lang="en-US" sz="2000" b="1"/>
              <a:t>Agency Capacity to Support Trails/AT</a:t>
            </a:r>
          </a:p>
          <a:p>
            <a:pPr>
              <a:defRPr/>
            </a:pPr>
            <a:r>
              <a:rPr lang="en-US" sz="2000" b="1"/>
              <a:t>Build Caucus Membership</a:t>
            </a:r>
          </a:p>
          <a:p>
            <a:pPr marL="0" indent="0">
              <a:buNone/>
              <a:defRPr/>
            </a:pPr>
            <a:endParaRPr lang="en-US" sz="800" b="1"/>
          </a:p>
          <a:p>
            <a:pPr marL="0" lvl="0" indent="0" algn="ctr">
              <a:spcBef>
                <a:spcPct val="0"/>
              </a:spcBef>
              <a:buNone/>
            </a:pPr>
            <a:r>
              <a:rPr lang="en-US" altLang="en-US" sz="1600">
                <a:latin typeface="+mj-lt"/>
                <a:ea typeface="Calibri" panose="020F0502020204030204" pitchFamily="34" charset="0"/>
                <a:cs typeface="Times New Roman" panose="02020603050405020304" pitchFamily="18" charset="0"/>
              </a:rPr>
              <a:t>Tell your state legislators to be a voice for Ohio Trails by joining the Ohio Legislative Trails Caucus, a bipartisan group of state elected officials committed to creating a statewide trails network to connect Ohioans!</a:t>
            </a:r>
          </a:p>
          <a:p>
            <a:pPr marL="0" lvl="0" indent="0" algn="ctr">
              <a:spcBef>
                <a:spcPct val="0"/>
              </a:spcBef>
              <a:buNone/>
            </a:pPr>
            <a:endParaRPr lang="en-US" altLang="en-US" sz="800">
              <a:latin typeface="+mj-lt"/>
            </a:endParaRPr>
          </a:p>
          <a:p>
            <a:pPr marL="0">
              <a:spcBef>
                <a:spcPct val="0"/>
              </a:spcBef>
            </a:pPr>
            <a:r>
              <a:rPr lang="en-US" altLang="en-US" sz="1600">
                <a:latin typeface="+mj-lt"/>
                <a:ea typeface="Calibri" panose="020F0502020204030204" pitchFamily="34" charset="0"/>
                <a:cs typeface="Times New Roman" panose="02020603050405020304" pitchFamily="18" charset="0"/>
              </a:rPr>
              <a:t>Find your state senator and representative via </a:t>
            </a:r>
            <a:r>
              <a:rPr lang="en-US" altLang="en-US" sz="1600">
                <a:hlinkClick r:id="rId3"/>
              </a:rPr>
              <a:t>www.legislature.ohio.gov</a:t>
            </a:r>
            <a:r>
              <a:rPr lang="en-US" altLang="en-US" sz="1600"/>
              <a:t>.</a:t>
            </a:r>
          </a:p>
          <a:p>
            <a:pPr marL="0">
              <a:spcBef>
                <a:spcPct val="0"/>
              </a:spcBef>
            </a:pPr>
            <a:r>
              <a:rPr lang="en-US" altLang="en-US" sz="1600">
                <a:ea typeface="Calibri" panose="020F0502020204030204" pitchFamily="34" charset="0"/>
                <a:cs typeface="Times New Roman" panose="02020603050405020304" pitchFamily="18" charset="0"/>
              </a:rPr>
              <a:t>View current Caucus membership at </a:t>
            </a:r>
            <a:r>
              <a:rPr lang="en-US" altLang="en-US" sz="1600">
                <a:hlinkClick r:id="rId4"/>
              </a:rPr>
              <a:t>www.railstotrails.org/policy/building-active-transportation-systems/active-transportation-policy-hub/pages/ohio-legislative-trails-caucus</a:t>
            </a:r>
            <a:r>
              <a:rPr lang="en-US" altLang="en-US" sz="1600"/>
              <a:t>.</a:t>
            </a:r>
            <a:endParaRPr lang="en-US" altLang="en-US" sz="1800"/>
          </a:p>
          <a:p>
            <a:pPr marL="0">
              <a:spcBef>
                <a:spcPct val="0"/>
              </a:spcBef>
            </a:pPr>
            <a:r>
              <a:rPr lang="en-US" altLang="en-US" sz="1600">
                <a:latin typeface="+mj-lt"/>
                <a:ea typeface="Calibri" panose="020F0502020204030204" pitchFamily="34" charset="0"/>
                <a:cs typeface="Times New Roman" panose="02020603050405020304" pitchFamily="18" charset="0"/>
              </a:rPr>
              <a:t>Send a message via </a:t>
            </a:r>
            <a:r>
              <a:rPr lang="en-US" altLang="en-US" sz="1600">
                <a:latin typeface="+mj-lt"/>
                <a:ea typeface="Calibri" panose="020F0502020204030204" pitchFamily="34" charset="0"/>
                <a:cs typeface="Times New Roman" panose="02020603050405020304" pitchFamily="18" charset="0"/>
                <a:hlinkClick r:id="rId5"/>
              </a:rPr>
              <a:t>www.railstotrails.org/ohcaucus</a:t>
            </a:r>
            <a:r>
              <a:rPr lang="en-US" altLang="en-US" sz="1600">
                <a:latin typeface="+mj-lt"/>
                <a:ea typeface="Calibri" panose="020F0502020204030204" pitchFamily="34" charset="0"/>
                <a:cs typeface="Times New Roman" panose="02020603050405020304" pitchFamily="18" charset="0"/>
              </a:rPr>
              <a:t>.</a:t>
            </a:r>
          </a:p>
          <a:p>
            <a:pPr marL="0" lvl="0" indent="0" algn="ctr">
              <a:spcBef>
                <a:spcPct val="0"/>
              </a:spcBef>
              <a:buNone/>
            </a:pPr>
            <a:endParaRPr lang="en-US" sz="1800" b="1" dirty="0"/>
          </a:p>
        </p:txBody>
      </p:sp>
    </p:spTree>
    <p:extLst>
      <p:ext uri="{BB962C8B-B14F-4D97-AF65-F5344CB8AC3E}">
        <p14:creationId xmlns:p14="http://schemas.microsoft.com/office/powerpoint/2010/main" val="1844664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B1DAA898-624E-46A4-90BF-AED444E49D35}"/>
              </a:ext>
            </a:extLst>
          </p:cNvPr>
          <p:cNvSpPr>
            <a:spLocks noGrp="1" noChangeArrowheads="1"/>
          </p:cNvSpPr>
          <p:nvPr>
            <p:ph type="title"/>
          </p:nvPr>
        </p:nvSpPr>
        <p:spPr>
          <a:xfrm>
            <a:off x="685800" y="304800"/>
            <a:ext cx="7772400" cy="1143000"/>
          </a:xfrm>
        </p:spPr>
        <p:txBody>
          <a:bodyPr/>
          <a:lstStyle/>
          <a:p>
            <a:pPr eaLnBrk="1" hangingPunct="1">
              <a:defRPr/>
            </a:pPr>
            <a:r>
              <a:rPr lang="en-US" altLang="en-US" sz="3600" b="1" dirty="0">
                <a:latin typeface="+mn-lt"/>
              </a:rPr>
              <a:t>Questions?</a:t>
            </a:r>
          </a:p>
        </p:txBody>
      </p:sp>
      <p:sp>
        <p:nvSpPr>
          <p:cNvPr id="49155" name="Rectangle 3">
            <a:extLst>
              <a:ext uri="{FF2B5EF4-FFF2-40B4-BE49-F238E27FC236}">
                <a16:creationId xmlns:a16="http://schemas.microsoft.com/office/drawing/2014/main" id="{778D0A4E-363E-45EA-9723-D92B3E52ACAF}"/>
              </a:ext>
            </a:extLst>
          </p:cNvPr>
          <p:cNvSpPr>
            <a:spLocks noGrp="1" noChangeArrowheads="1"/>
          </p:cNvSpPr>
          <p:nvPr>
            <p:ph type="body" idx="1"/>
          </p:nvPr>
        </p:nvSpPr>
        <p:spPr>
          <a:xfrm>
            <a:off x="914400" y="1600200"/>
            <a:ext cx="7162800" cy="4114800"/>
          </a:xfrm>
        </p:spPr>
        <p:txBody>
          <a:bodyPr/>
          <a:lstStyle/>
          <a:p>
            <a:pPr marL="0" indent="0" eaLnBrk="1" hangingPunct="1">
              <a:buClr>
                <a:srgbClr val="000066"/>
              </a:buClr>
              <a:buFontTx/>
              <a:buNone/>
              <a:defRPr/>
            </a:pPr>
            <a:r>
              <a:rPr lang="en-US" altLang="en-US" sz="2400" b="1" dirty="0"/>
              <a:t>Brian Housh</a:t>
            </a:r>
          </a:p>
          <a:p>
            <a:pPr marL="0" indent="0" eaLnBrk="1" hangingPunct="1">
              <a:buClr>
                <a:srgbClr val="000066"/>
              </a:buClr>
              <a:buFontTx/>
              <a:buNone/>
              <a:defRPr/>
            </a:pPr>
            <a:r>
              <a:rPr lang="en-US" altLang="en-US" sz="2400" dirty="0"/>
              <a:t>Midwest Policy Manager</a:t>
            </a:r>
          </a:p>
          <a:p>
            <a:pPr marL="0" indent="0" eaLnBrk="1" hangingPunct="1">
              <a:buClr>
                <a:srgbClr val="000066"/>
              </a:buClr>
              <a:buFontTx/>
              <a:buNone/>
              <a:defRPr/>
            </a:pPr>
            <a:r>
              <a:rPr lang="en-US" altLang="en-US" sz="2400" dirty="0">
                <a:hlinkClick r:id="rId2"/>
              </a:rPr>
              <a:t>brianh@railstotrails.org</a:t>
            </a:r>
            <a:endParaRPr lang="en-US" altLang="en-US" sz="2400" dirty="0"/>
          </a:p>
          <a:p>
            <a:pPr eaLnBrk="1" hangingPunct="1">
              <a:buClr>
                <a:srgbClr val="000066"/>
              </a:buClr>
              <a:buFont typeface="Wingdings" panose="05000000000000000000" pitchFamily="2" charset="2"/>
              <a:buChar char="§"/>
              <a:defRPr/>
            </a:pPr>
            <a:endParaRPr lang="en-US" altLang="en-US" sz="2400" dirty="0"/>
          </a:p>
          <a:p>
            <a:pPr marL="0" indent="0" eaLnBrk="1" hangingPunct="1">
              <a:buClr>
                <a:srgbClr val="000066"/>
              </a:buClr>
              <a:buFontTx/>
              <a:buNone/>
              <a:defRPr/>
            </a:pPr>
            <a:r>
              <a:rPr lang="en-US" altLang="en-US" sz="2400" b="1" dirty="0"/>
              <a:t>Connect with RTC: </a:t>
            </a:r>
          </a:p>
          <a:p>
            <a:pPr marL="0" indent="0" eaLnBrk="1" hangingPunct="1">
              <a:buClr>
                <a:srgbClr val="000066"/>
              </a:buClr>
              <a:buFontTx/>
              <a:buNone/>
              <a:defRPr/>
            </a:pPr>
            <a:r>
              <a:rPr lang="en-US" altLang="en-US" sz="2400" dirty="0"/>
              <a:t>www.railstotrails.org </a:t>
            </a:r>
          </a:p>
          <a:p>
            <a:pPr marL="0" indent="0" eaLnBrk="1" hangingPunct="1">
              <a:buClr>
                <a:srgbClr val="000066"/>
              </a:buClr>
              <a:buFontTx/>
              <a:buNone/>
              <a:defRPr/>
            </a:pPr>
            <a:r>
              <a:rPr lang="en-US" altLang="en-US" sz="2400" dirty="0"/>
              <a:t>@</a:t>
            </a:r>
            <a:r>
              <a:rPr lang="en-US" altLang="en-US" sz="2400" dirty="0" err="1"/>
              <a:t>railstotrails</a:t>
            </a:r>
            <a:r>
              <a:rPr lang="en-US" altLang="en-US" sz="2400" dirty="0"/>
              <a:t> </a:t>
            </a:r>
          </a:p>
        </p:txBody>
      </p:sp>
      <p:pic>
        <p:nvPicPr>
          <p:cNvPr id="20484" name="Picture 1">
            <a:extLst>
              <a:ext uri="{FF2B5EF4-FFF2-40B4-BE49-F238E27FC236}">
                <a16:creationId xmlns:a16="http://schemas.microsoft.com/office/drawing/2014/main" id="{495640AD-8ED7-4DDC-97EF-C83037CE618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05113" y="4291013"/>
            <a:ext cx="11811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4" descr="RTC_Logo_Main_RGB">
            <a:extLst>
              <a:ext uri="{FF2B5EF4-FFF2-40B4-BE49-F238E27FC236}">
                <a16:creationId xmlns:a16="http://schemas.microsoft.com/office/drawing/2014/main" id="{BEC955E8-47E0-4087-88D7-89A050114A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1981200"/>
            <a:ext cx="3200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5820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751CDB4-500B-486C-BA27-6FDC73070936}"/>
              </a:ext>
            </a:extLst>
          </p:cNvPr>
          <p:cNvSpPr>
            <a:spLocks noGrp="1" noChangeArrowheads="1"/>
          </p:cNvSpPr>
          <p:nvPr>
            <p:ph type="title"/>
          </p:nvPr>
        </p:nvSpPr>
        <p:spPr/>
        <p:txBody>
          <a:bodyPr/>
          <a:lstStyle/>
          <a:p>
            <a:pPr>
              <a:defRPr/>
            </a:pPr>
            <a:r>
              <a:rPr lang="en-US" altLang="en-US" sz="3600" b="1" i="1" dirty="0"/>
              <a:t>The Ohio Trails Vision</a:t>
            </a:r>
            <a:endParaRPr lang="en-US" altLang="en-US" sz="2000" i="1" dirty="0"/>
          </a:p>
        </p:txBody>
      </p:sp>
      <p:sp>
        <p:nvSpPr>
          <p:cNvPr id="3" name="Content Placeholder 2">
            <a:extLst>
              <a:ext uri="{FF2B5EF4-FFF2-40B4-BE49-F238E27FC236}">
                <a16:creationId xmlns:a16="http://schemas.microsoft.com/office/drawing/2014/main" id="{4019D432-3D00-48EB-B745-0629D701B414}"/>
              </a:ext>
            </a:extLst>
          </p:cNvPr>
          <p:cNvSpPr>
            <a:spLocks noGrp="1"/>
          </p:cNvSpPr>
          <p:nvPr>
            <p:ph sz="half" idx="2"/>
          </p:nvPr>
        </p:nvSpPr>
        <p:spPr>
          <a:xfrm>
            <a:off x="457199" y="1285558"/>
            <a:ext cx="8448261" cy="4733780"/>
          </a:xfrm>
        </p:spPr>
        <p:txBody>
          <a:bodyPr/>
          <a:lstStyle/>
          <a:p>
            <a:pPr marL="0" indent="0" algn="ctr">
              <a:buFontTx/>
              <a:buNone/>
              <a:defRPr/>
            </a:pPr>
            <a:endParaRPr lang="en-US" sz="800" i="1" dirty="0"/>
          </a:p>
          <a:p>
            <a:pPr marL="0" indent="0">
              <a:buFontTx/>
              <a:buNone/>
              <a:defRPr/>
            </a:pPr>
            <a:r>
              <a:rPr lang="en-US" sz="2000" dirty="0"/>
              <a:t>Several themes emerged from the public outreach effort – </a:t>
            </a:r>
          </a:p>
          <a:p>
            <a:pPr marL="0" indent="0">
              <a:buFontTx/>
              <a:buNone/>
              <a:defRPr/>
            </a:pPr>
            <a:endParaRPr lang="en-US" sz="800" dirty="0"/>
          </a:p>
          <a:p>
            <a:pPr>
              <a:defRPr/>
            </a:pPr>
            <a:r>
              <a:rPr lang="en-US" sz="1800" dirty="0"/>
              <a:t>Partnerships and volunteer groups have been key to establishing and managing Ohio’s trails. </a:t>
            </a:r>
          </a:p>
          <a:p>
            <a:pPr>
              <a:defRPr/>
            </a:pPr>
            <a:r>
              <a:rPr lang="en-US" sz="1800" dirty="0"/>
              <a:t>While communities are developing plans for trails across the state, the availability of dedicated funding to maintain the existing trails and build new trails has not yet caught up with the demand. </a:t>
            </a:r>
          </a:p>
          <a:p>
            <a:pPr>
              <a:defRPr/>
            </a:pPr>
            <a:r>
              <a:rPr lang="en-US" sz="1800" dirty="0"/>
              <a:t>Better marketing of Ohio’s existing trail opportunities is an excellent way to enhance their impact. </a:t>
            </a:r>
          </a:p>
          <a:p>
            <a:pPr>
              <a:defRPr/>
            </a:pPr>
            <a:r>
              <a:rPr lang="en-US" sz="1800" dirty="0"/>
              <a:t>It is critical to ensure that Ohio’s trails connect people and communities as well as provide needed amenities. </a:t>
            </a:r>
          </a:p>
          <a:p>
            <a:pPr marL="0" indent="0">
              <a:buNone/>
              <a:defRPr/>
            </a:pPr>
            <a:endParaRPr lang="en-US" sz="800" dirty="0"/>
          </a:p>
          <a:p>
            <a:pPr marL="0" indent="0">
              <a:buFontTx/>
              <a:buNone/>
              <a:defRPr/>
            </a:pPr>
            <a:r>
              <a:rPr lang="en-US" sz="2000" dirty="0"/>
              <a:t>Through a collaborative effort, with state and local government, trail managers, trail advocates and trail users working together, Ohioans can create a world-class trail system.</a:t>
            </a:r>
          </a:p>
        </p:txBody>
      </p:sp>
      <p:pic>
        <p:nvPicPr>
          <p:cNvPr id="4" name="Picture 3">
            <a:extLst>
              <a:ext uri="{FF2B5EF4-FFF2-40B4-BE49-F238E27FC236}">
                <a16:creationId xmlns:a16="http://schemas.microsoft.com/office/drawing/2014/main" id="{EFDD0ADC-B606-4F7E-8565-8720056ECD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611" y="5572442"/>
            <a:ext cx="4514850" cy="1381125"/>
          </a:xfrm>
          <a:prstGeom prst="rect">
            <a:avLst/>
          </a:prstGeom>
        </p:spPr>
      </p:pic>
    </p:spTree>
    <p:extLst>
      <p:ext uri="{BB962C8B-B14F-4D97-AF65-F5344CB8AC3E}">
        <p14:creationId xmlns:p14="http://schemas.microsoft.com/office/powerpoint/2010/main" val="2612467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751CDB4-500B-486C-BA27-6FDC73070936}"/>
              </a:ext>
            </a:extLst>
          </p:cNvPr>
          <p:cNvSpPr>
            <a:spLocks noGrp="1" noChangeArrowheads="1"/>
          </p:cNvSpPr>
          <p:nvPr>
            <p:ph type="title"/>
          </p:nvPr>
        </p:nvSpPr>
        <p:spPr/>
        <p:txBody>
          <a:bodyPr/>
          <a:lstStyle/>
          <a:p>
            <a:pPr>
              <a:defRPr/>
            </a:pPr>
            <a:r>
              <a:rPr lang="en-US" altLang="en-US" sz="3200" b="1" i="1" dirty="0"/>
              <a:t>2021 Talking Pts – “Ohioans Want Trails”</a:t>
            </a:r>
            <a:endParaRPr lang="en-US" altLang="en-US" sz="3200" i="1" dirty="0"/>
          </a:p>
        </p:txBody>
      </p:sp>
      <p:sp>
        <p:nvSpPr>
          <p:cNvPr id="3" name="Content Placeholder 2">
            <a:extLst>
              <a:ext uri="{FF2B5EF4-FFF2-40B4-BE49-F238E27FC236}">
                <a16:creationId xmlns:a16="http://schemas.microsoft.com/office/drawing/2014/main" id="{4019D432-3D00-48EB-B745-0629D701B414}"/>
              </a:ext>
            </a:extLst>
          </p:cNvPr>
          <p:cNvSpPr>
            <a:spLocks noGrp="1"/>
          </p:cNvSpPr>
          <p:nvPr>
            <p:ph sz="half" idx="2"/>
          </p:nvPr>
        </p:nvSpPr>
        <p:spPr>
          <a:xfrm>
            <a:off x="457200" y="1417638"/>
            <a:ext cx="5375430" cy="4733780"/>
          </a:xfrm>
        </p:spPr>
        <p:txBody>
          <a:bodyPr/>
          <a:lstStyle/>
          <a:p>
            <a:pPr marL="0" indent="0" algn="ctr">
              <a:buFontTx/>
              <a:buNone/>
              <a:defRPr/>
            </a:pPr>
            <a:endParaRPr lang="en-US" sz="800" b="1" i="1" dirty="0"/>
          </a:p>
          <a:p>
            <a:pPr marL="0" indent="0" algn="ctr">
              <a:buNone/>
            </a:pPr>
            <a:r>
              <a:rPr lang="en-US" sz="2000" i="1" dirty="0"/>
              <a:t>The dramatic increase – ranging from 70-200% in most places - in trail use during the COVID-19 crisis highlights the importance of this critical infrastructure for all Ohioans.  This is an important time to continue funding trail maintenance and development given the capacity challenges on our state's trails systems.</a:t>
            </a:r>
          </a:p>
          <a:p>
            <a:pPr marL="0" indent="0" algn="ctr">
              <a:buNone/>
            </a:pPr>
            <a:endParaRPr lang="en-US" sz="2000" i="1" dirty="0"/>
          </a:p>
          <a:p>
            <a:pPr marL="0" indent="0">
              <a:buNone/>
            </a:pPr>
            <a:r>
              <a:rPr lang="en-US" sz="2000" dirty="0"/>
              <a:t>Visit COVID-19 Resources @ </a:t>
            </a:r>
            <a:r>
              <a:rPr lang="en-US" sz="2000" dirty="0">
                <a:hlinkClick r:id="rId3"/>
              </a:rPr>
              <a:t>www.railstotrails.org/COVID19</a:t>
            </a:r>
            <a:endParaRPr lang="en-US" sz="2000" dirty="0"/>
          </a:p>
          <a:p>
            <a:pPr marL="0" indent="0">
              <a:buNone/>
            </a:pPr>
            <a:endParaRPr lang="en-US" sz="2000" i="1" dirty="0"/>
          </a:p>
        </p:txBody>
      </p:sp>
      <p:pic>
        <p:nvPicPr>
          <p:cNvPr id="4" name="Picture 3">
            <a:extLst>
              <a:ext uri="{FF2B5EF4-FFF2-40B4-BE49-F238E27FC236}">
                <a16:creationId xmlns:a16="http://schemas.microsoft.com/office/drawing/2014/main" id="{9D2A0658-14FC-4CD6-AD0D-8A8394F3E8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6968" y="1553593"/>
            <a:ext cx="2892024" cy="4187650"/>
          </a:xfrm>
          <a:prstGeom prst="rect">
            <a:avLst/>
          </a:prstGeom>
        </p:spPr>
      </p:pic>
    </p:spTree>
    <p:extLst>
      <p:ext uri="{BB962C8B-B14F-4D97-AF65-F5344CB8AC3E}">
        <p14:creationId xmlns:p14="http://schemas.microsoft.com/office/powerpoint/2010/main" val="38511919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751CDB4-500B-486C-BA27-6FDC73070936}"/>
              </a:ext>
            </a:extLst>
          </p:cNvPr>
          <p:cNvSpPr>
            <a:spLocks noGrp="1" noChangeArrowheads="1"/>
          </p:cNvSpPr>
          <p:nvPr>
            <p:ph type="title"/>
          </p:nvPr>
        </p:nvSpPr>
        <p:spPr>
          <a:xfrm>
            <a:off x="0" y="274638"/>
            <a:ext cx="9144000" cy="1143000"/>
          </a:xfrm>
        </p:spPr>
        <p:txBody>
          <a:bodyPr/>
          <a:lstStyle/>
          <a:p>
            <a:pPr>
              <a:defRPr/>
            </a:pPr>
            <a:r>
              <a:rPr lang="en-US" altLang="en-US" sz="3200" b="1" i="1" dirty="0"/>
              <a:t>2021 Talking Pts – “Mental Well-Being Key”</a:t>
            </a:r>
            <a:endParaRPr lang="en-US" altLang="en-US" sz="3200" i="1" dirty="0"/>
          </a:p>
        </p:txBody>
      </p:sp>
      <p:sp>
        <p:nvSpPr>
          <p:cNvPr id="3" name="Content Placeholder 2">
            <a:extLst>
              <a:ext uri="{FF2B5EF4-FFF2-40B4-BE49-F238E27FC236}">
                <a16:creationId xmlns:a16="http://schemas.microsoft.com/office/drawing/2014/main" id="{4019D432-3D00-48EB-B745-0629D701B414}"/>
              </a:ext>
            </a:extLst>
          </p:cNvPr>
          <p:cNvSpPr>
            <a:spLocks noGrp="1"/>
          </p:cNvSpPr>
          <p:nvPr>
            <p:ph sz="half" idx="2"/>
          </p:nvPr>
        </p:nvSpPr>
        <p:spPr>
          <a:xfrm>
            <a:off x="457199" y="1417638"/>
            <a:ext cx="8448261" cy="4733780"/>
          </a:xfrm>
        </p:spPr>
        <p:txBody>
          <a:bodyPr/>
          <a:lstStyle/>
          <a:p>
            <a:pPr marL="0" indent="0" algn="ctr">
              <a:buNone/>
              <a:defRPr/>
            </a:pPr>
            <a:endParaRPr lang="en-US" sz="800" dirty="0"/>
          </a:p>
          <a:p>
            <a:pPr marL="0" indent="0" algn="ctr">
              <a:buNone/>
              <a:defRPr/>
            </a:pPr>
            <a:r>
              <a:rPr lang="en-US" sz="2000" i="1" dirty="0"/>
              <a:t>Our public health officials are emphasizing the need to prioritize mental health and well-being in response to this pandemic, and parks and trails are ideal, providing safe and relaxing spaces that "often" allow for physical distancing.  Currently, many municipalities are opening streets to accommodate pedestrians and cyclists, underscoring the need for supporting trails networks.</a:t>
            </a:r>
          </a:p>
          <a:p>
            <a:pPr marL="0" indent="0" algn="ctr">
              <a:buFontTx/>
              <a:buNone/>
              <a:defRPr/>
            </a:pPr>
            <a:endParaRPr lang="en-US" sz="800" b="1" i="1" dirty="0"/>
          </a:p>
        </p:txBody>
      </p:sp>
      <p:pic>
        <p:nvPicPr>
          <p:cNvPr id="4" name="Picture 3" descr="A picture containing grass, outdoor, field, nature&#10;&#10;Description automatically generated">
            <a:extLst>
              <a:ext uri="{FF2B5EF4-FFF2-40B4-BE49-F238E27FC236}">
                <a16:creationId xmlns:a16="http://schemas.microsoft.com/office/drawing/2014/main" id="{6AEB5928-E15F-429E-AF58-C7DDFE9434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910" y="3669119"/>
            <a:ext cx="8018179" cy="2176810"/>
          </a:xfrm>
          <a:prstGeom prst="rect">
            <a:avLst/>
          </a:prstGeom>
        </p:spPr>
      </p:pic>
    </p:spTree>
    <p:extLst>
      <p:ext uri="{BB962C8B-B14F-4D97-AF65-F5344CB8AC3E}">
        <p14:creationId xmlns:p14="http://schemas.microsoft.com/office/powerpoint/2010/main" val="478605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751CDB4-500B-486C-BA27-6FDC73070936}"/>
              </a:ext>
            </a:extLst>
          </p:cNvPr>
          <p:cNvSpPr>
            <a:spLocks noGrp="1" noChangeArrowheads="1"/>
          </p:cNvSpPr>
          <p:nvPr>
            <p:ph type="title"/>
          </p:nvPr>
        </p:nvSpPr>
        <p:spPr>
          <a:xfrm>
            <a:off x="1" y="274638"/>
            <a:ext cx="9144000" cy="1143000"/>
          </a:xfrm>
        </p:spPr>
        <p:txBody>
          <a:bodyPr/>
          <a:lstStyle/>
          <a:p>
            <a:pPr>
              <a:defRPr/>
            </a:pPr>
            <a:r>
              <a:rPr lang="en-US" altLang="en-US" sz="3200" b="1" i="1" dirty="0"/>
              <a:t>2021 Talking Pts – “Support Physical Health”</a:t>
            </a:r>
            <a:endParaRPr lang="en-US" altLang="en-US" sz="3200" i="1" dirty="0"/>
          </a:p>
        </p:txBody>
      </p:sp>
      <p:sp>
        <p:nvSpPr>
          <p:cNvPr id="3" name="Content Placeholder 2">
            <a:extLst>
              <a:ext uri="{FF2B5EF4-FFF2-40B4-BE49-F238E27FC236}">
                <a16:creationId xmlns:a16="http://schemas.microsoft.com/office/drawing/2014/main" id="{4019D432-3D00-48EB-B745-0629D701B414}"/>
              </a:ext>
            </a:extLst>
          </p:cNvPr>
          <p:cNvSpPr>
            <a:spLocks noGrp="1"/>
          </p:cNvSpPr>
          <p:nvPr>
            <p:ph sz="half" idx="2"/>
          </p:nvPr>
        </p:nvSpPr>
        <p:spPr>
          <a:xfrm>
            <a:off x="457199" y="1417638"/>
            <a:ext cx="8448261" cy="4733780"/>
          </a:xfrm>
        </p:spPr>
        <p:txBody>
          <a:bodyPr/>
          <a:lstStyle/>
          <a:p>
            <a:pPr marL="0" indent="0" algn="ctr">
              <a:buNone/>
              <a:defRPr/>
            </a:pPr>
            <a:endParaRPr lang="en-US" sz="800" i="1" dirty="0"/>
          </a:p>
          <a:p>
            <a:pPr marL="0" indent="0" algn="ctr">
              <a:buNone/>
              <a:defRPr/>
            </a:pPr>
            <a:r>
              <a:rPr lang="en-US" sz="2000" i="1" dirty="0"/>
              <a:t>Physical health is equally important in response to the Coronavirus.  Trails are great spaces for exercise - walking, biking, rolling - and provide a safe environment by "often" allowing for distancing and should be accessible to all Ohioans.  The current crisis has exposed many gaps, including the lack of safe places to walk and bike for a good number of your constituents.</a:t>
            </a:r>
          </a:p>
          <a:p>
            <a:pPr marL="0" indent="0" algn="ctr">
              <a:buFontTx/>
              <a:buNone/>
              <a:defRPr/>
            </a:pPr>
            <a:endParaRPr lang="en-US" sz="800" b="1" i="1" dirty="0"/>
          </a:p>
        </p:txBody>
      </p:sp>
      <p:pic>
        <p:nvPicPr>
          <p:cNvPr id="4" name="Picture 3">
            <a:extLst>
              <a:ext uri="{FF2B5EF4-FFF2-40B4-BE49-F238E27FC236}">
                <a16:creationId xmlns:a16="http://schemas.microsoft.com/office/drawing/2014/main" id="{8A2299B3-D33D-4512-8E02-86705B9F0E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8250" y="3784528"/>
            <a:ext cx="6667500" cy="2028825"/>
          </a:xfrm>
          <a:prstGeom prst="rect">
            <a:avLst/>
          </a:prstGeom>
        </p:spPr>
      </p:pic>
    </p:spTree>
    <p:extLst>
      <p:ext uri="{BB962C8B-B14F-4D97-AF65-F5344CB8AC3E}">
        <p14:creationId xmlns:p14="http://schemas.microsoft.com/office/powerpoint/2010/main" val="3175728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751CDB4-500B-486C-BA27-6FDC73070936}"/>
              </a:ext>
            </a:extLst>
          </p:cNvPr>
          <p:cNvSpPr>
            <a:spLocks noGrp="1" noChangeArrowheads="1"/>
          </p:cNvSpPr>
          <p:nvPr>
            <p:ph type="title"/>
          </p:nvPr>
        </p:nvSpPr>
        <p:spPr>
          <a:xfrm>
            <a:off x="0" y="274638"/>
            <a:ext cx="9144000" cy="1143000"/>
          </a:xfrm>
        </p:spPr>
        <p:txBody>
          <a:bodyPr/>
          <a:lstStyle/>
          <a:p>
            <a:pPr>
              <a:defRPr/>
            </a:pPr>
            <a:r>
              <a:rPr lang="en-US" altLang="en-US" sz="3200" b="1" i="1" dirty="0"/>
              <a:t>2021 Talking Pts – “Trails = Economic Recovery”</a:t>
            </a:r>
            <a:endParaRPr lang="en-US" altLang="en-US" sz="3200" i="1" dirty="0"/>
          </a:p>
        </p:txBody>
      </p:sp>
      <p:sp>
        <p:nvSpPr>
          <p:cNvPr id="3" name="Content Placeholder 2">
            <a:extLst>
              <a:ext uri="{FF2B5EF4-FFF2-40B4-BE49-F238E27FC236}">
                <a16:creationId xmlns:a16="http://schemas.microsoft.com/office/drawing/2014/main" id="{4019D432-3D00-48EB-B745-0629D701B414}"/>
              </a:ext>
            </a:extLst>
          </p:cNvPr>
          <p:cNvSpPr>
            <a:spLocks noGrp="1"/>
          </p:cNvSpPr>
          <p:nvPr>
            <p:ph sz="half" idx="2"/>
          </p:nvPr>
        </p:nvSpPr>
        <p:spPr>
          <a:xfrm>
            <a:off x="4709160" y="1417638"/>
            <a:ext cx="4196300" cy="4733780"/>
          </a:xfrm>
        </p:spPr>
        <p:txBody>
          <a:bodyPr/>
          <a:lstStyle/>
          <a:p>
            <a:pPr marL="0" indent="0" algn="ctr">
              <a:buNone/>
              <a:defRPr/>
            </a:pPr>
            <a:endParaRPr lang="en-US" sz="800" i="1" dirty="0"/>
          </a:p>
          <a:p>
            <a:pPr marL="0" indent="0" algn="ctr">
              <a:buNone/>
              <a:defRPr/>
            </a:pPr>
            <a:r>
              <a:rPr lang="en-US" sz="2000" i="1" dirty="0"/>
              <a:t>State investments in trails provide significant 'bang for the buck’.  According to the FHWA, trail projects bring more jobs per dollar invested than does road construction and stimulate the economy in many ways.  Trails secure lasting economic benefits for our communities as local businesses develop along the trails and our state attracts more visitors.</a:t>
            </a:r>
          </a:p>
          <a:p>
            <a:pPr marL="0" indent="0" algn="ctr">
              <a:buFontTx/>
              <a:buNone/>
              <a:defRPr/>
            </a:pPr>
            <a:endParaRPr lang="en-US" sz="800" b="1" i="1" dirty="0"/>
          </a:p>
        </p:txBody>
      </p:sp>
      <p:pic>
        <p:nvPicPr>
          <p:cNvPr id="4" name="Picture 3" descr="Map&#10;&#10;Description automatically generated">
            <a:extLst>
              <a:ext uri="{FF2B5EF4-FFF2-40B4-BE49-F238E27FC236}">
                <a16:creationId xmlns:a16="http://schemas.microsoft.com/office/drawing/2014/main" id="{522889DD-03EB-47AA-B7E2-0BE4BD2B75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4740" y="1744980"/>
            <a:ext cx="4257260" cy="3215993"/>
          </a:xfrm>
          <a:prstGeom prst="rect">
            <a:avLst/>
          </a:prstGeom>
        </p:spPr>
      </p:pic>
    </p:spTree>
    <p:extLst>
      <p:ext uri="{BB962C8B-B14F-4D97-AF65-F5344CB8AC3E}">
        <p14:creationId xmlns:p14="http://schemas.microsoft.com/office/powerpoint/2010/main" val="16346741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751CDB4-500B-486C-BA27-6FDC73070936}"/>
              </a:ext>
            </a:extLst>
          </p:cNvPr>
          <p:cNvSpPr>
            <a:spLocks noGrp="1" noChangeArrowheads="1"/>
          </p:cNvSpPr>
          <p:nvPr>
            <p:ph type="title"/>
          </p:nvPr>
        </p:nvSpPr>
        <p:spPr>
          <a:xfrm>
            <a:off x="0" y="274638"/>
            <a:ext cx="9144000" cy="1143000"/>
          </a:xfrm>
        </p:spPr>
        <p:txBody>
          <a:bodyPr/>
          <a:lstStyle/>
          <a:p>
            <a:pPr>
              <a:defRPr/>
            </a:pPr>
            <a:r>
              <a:rPr lang="en-US" altLang="en-US" sz="3200" b="1" i="1" dirty="0"/>
              <a:t>2021 Talking Pts – “Critical Part of Response”</a:t>
            </a:r>
            <a:endParaRPr lang="en-US" altLang="en-US" sz="3200" i="1" dirty="0"/>
          </a:p>
        </p:txBody>
      </p:sp>
      <p:sp>
        <p:nvSpPr>
          <p:cNvPr id="3" name="Content Placeholder 2">
            <a:extLst>
              <a:ext uri="{FF2B5EF4-FFF2-40B4-BE49-F238E27FC236}">
                <a16:creationId xmlns:a16="http://schemas.microsoft.com/office/drawing/2014/main" id="{4019D432-3D00-48EB-B745-0629D701B414}"/>
              </a:ext>
            </a:extLst>
          </p:cNvPr>
          <p:cNvSpPr>
            <a:spLocks noGrp="1"/>
          </p:cNvSpPr>
          <p:nvPr>
            <p:ph sz="half" idx="2"/>
          </p:nvPr>
        </p:nvSpPr>
        <p:spPr>
          <a:xfrm>
            <a:off x="457199" y="1417638"/>
            <a:ext cx="8448261" cy="4733780"/>
          </a:xfrm>
        </p:spPr>
        <p:txBody>
          <a:bodyPr/>
          <a:lstStyle/>
          <a:p>
            <a:pPr marL="0" indent="0" algn="ctr">
              <a:buNone/>
              <a:defRPr/>
            </a:pPr>
            <a:endParaRPr lang="en-US" sz="800" dirty="0"/>
          </a:p>
          <a:p>
            <a:pPr marL="0" indent="0" algn="ctr">
              <a:buNone/>
              <a:defRPr/>
            </a:pPr>
            <a:r>
              <a:rPr lang="en-US" sz="2000" i="1" dirty="0"/>
              <a:t>Trails mean business!  Maintaining and expanding trails networks generate significant economic activity.  Currently, bike shops are not able to keep up with the demand, and we are seeing similar trends for other outdoor recreation-related businesses.  Trails generate billions for the Buckeye State, supporting a variety of businesses - ice cream shops, B&amp;Bs, breweries.</a:t>
            </a:r>
          </a:p>
          <a:p>
            <a:pPr marL="0" indent="0" algn="ctr">
              <a:buFontTx/>
              <a:buNone/>
              <a:defRPr/>
            </a:pPr>
            <a:endParaRPr lang="en-US" sz="800" b="1" i="1" dirty="0"/>
          </a:p>
        </p:txBody>
      </p:sp>
      <p:pic>
        <p:nvPicPr>
          <p:cNvPr id="4" name="Picture 3">
            <a:extLst>
              <a:ext uri="{FF2B5EF4-FFF2-40B4-BE49-F238E27FC236}">
                <a16:creationId xmlns:a16="http://schemas.microsoft.com/office/drawing/2014/main" id="{A417950A-50BF-41F4-9598-277BC11BD0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2" y="3579669"/>
            <a:ext cx="4571998" cy="2571749"/>
          </a:xfrm>
          <a:prstGeom prst="rect">
            <a:avLst/>
          </a:prstGeom>
        </p:spPr>
      </p:pic>
      <p:pic>
        <p:nvPicPr>
          <p:cNvPr id="6" name="Picture 5" descr="A picture containing water, grass, outdoor, river&#10;&#10;Description automatically generated">
            <a:extLst>
              <a:ext uri="{FF2B5EF4-FFF2-40B4-BE49-F238E27FC236}">
                <a16:creationId xmlns:a16="http://schemas.microsoft.com/office/drawing/2014/main" id="{92A4153D-4188-4983-B6D5-690FDDE020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94070" y="3531337"/>
            <a:ext cx="2705100" cy="1809750"/>
          </a:xfrm>
          <a:prstGeom prst="rect">
            <a:avLst/>
          </a:prstGeom>
        </p:spPr>
      </p:pic>
    </p:spTree>
    <p:extLst>
      <p:ext uri="{BB962C8B-B14F-4D97-AF65-F5344CB8AC3E}">
        <p14:creationId xmlns:p14="http://schemas.microsoft.com/office/powerpoint/2010/main" val="3810661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751CDB4-500B-486C-BA27-6FDC73070936}"/>
              </a:ext>
            </a:extLst>
          </p:cNvPr>
          <p:cNvSpPr>
            <a:spLocks noGrp="1" noChangeArrowheads="1"/>
          </p:cNvSpPr>
          <p:nvPr>
            <p:ph type="title"/>
          </p:nvPr>
        </p:nvSpPr>
        <p:spPr>
          <a:xfrm>
            <a:off x="367265" y="274638"/>
            <a:ext cx="8448261" cy="1143000"/>
          </a:xfrm>
        </p:spPr>
        <p:txBody>
          <a:bodyPr/>
          <a:lstStyle/>
          <a:p>
            <a:pPr>
              <a:defRPr/>
            </a:pPr>
            <a:r>
              <a:rPr lang="en-US" altLang="en-US" sz="3200" b="1" i="1" dirty="0"/>
              <a:t>2021 Talking Pts – “Trails Promote Equity”</a:t>
            </a:r>
            <a:endParaRPr lang="en-US" altLang="en-US" sz="3200" i="1" dirty="0"/>
          </a:p>
        </p:txBody>
      </p:sp>
      <p:sp>
        <p:nvSpPr>
          <p:cNvPr id="3" name="Content Placeholder 2">
            <a:extLst>
              <a:ext uri="{FF2B5EF4-FFF2-40B4-BE49-F238E27FC236}">
                <a16:creationId xmlns:a16="http://schemas.microsoft.com/office/drawing/2014/main" id="{4019D432-3D00-48EB-B745-0629D701B414}"/>
              </a:ext>
            </a:extLst>
          </p:cNvPr>
          <p:cNvSpPr>
            <a:spLocks noGrp="1"/>
          </p:cNvSpPr>
          <p:nvPr>
            <p:ph sz="half" idx="2"/>
          </p:nvPr>
        </p:nvSpPr>
        <p:spPr>
          <a:xfrm>
            <a:off x="457199" y="1417638"/>
            <a:ext cx="4402455" cy="4733780"/>
          </a:xfrm>
        </p:spPr>
        <p:txBody>
          <a:bodyPr/>
          <a:lstStyle/>
          <a:p>
            <a:pPr marL="0" indent="0" algn="ctr">
              <a:buNone/>
              <a:defRPr/>
            </a:pPr>
            <a:endParaRPr lang="en-US" sz="800" i="1" dirty="0"/>
          </a:p>
          <a:p>
            <a:pPr marL="0" indent="0" algn="ctr">
              <a:buNone/>
              <a:defRPr/>
            </a:pPr>
            <a:r>
              <a:rPr lang="en-US" sz="2000" i="1" dirty="0"/>
              <a:t>These challenging times require thoughtful allocation of state resources to address the health and economic impacts of COVID-19.  The current crisis has exposed many inequities in our state, and all Ohioans need and deserve access to safe and well-maintained trails.  It is clear that there has been no better time in the 20-year history of the Clean Ohio Fund to continue trails funding so that more Ohioans can take part in these tremendous quality of life amenities.</a:t>
            </a:r>
          </a:p>
          <a:p>
            <a:pPr marL="0" indent="0" algn="ctr">
              <a:buFontTx/>
              <a:buNone/>
              <a:defRPr/>
            </a:pPr>
            <a:endParaRPr lang="en-US" sz="800" b="1" i="1" dirty="0"/>
          </a:p>
        </p:txBody>
      </p:sp>
      <p:pic>
        <p:nvPicPr>
          <p:cNvPr id="4" name="Picture 3" descr="A picture containing grass, tree, outdoor&#10;&#10;Description automatically generated">
            <a:extLst>
              <a:ext uri="{FF2B5EF4-FFF2-40B4-BE49-F238E27FC236}">
                <a16:creationId xmlns:a16="http://schemas.microsoft.com/office/drawing/2014/main" id="{A426D289-95CB-4C69-9B2B-4F02945207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9474" y="2147103"/>
            <a:ext cx="3886052" cy="2508717"/>
          </a:xfrm>
          <a:prstGeom prst="rect">
            <a:avLst/>
          </a:prstGeom>
        </p:spPr>
      </p:pic>
    </p:spTree>
    <p:extLst>
      <p:ext uri="{BB962C8B-B14F-4D97-AF65-F5344CB8AC3E}">
        <p14:creationId xmlns:p14="http://schemas.microsoft.com/office/powerpoint/2010/main" val="1981905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7751CDB4-500B-486C-BA27-6FDC73070936}"/>
              </a:ext>
            </a:extLst>
          </p:cNvPr>
          <p:cNvSpPr>
            <a:spLocks noGrp="1" noChangeArrowheads="1"/>
          </p:cNvSpPr>
          <p:nvPr>
            <p:ph type="title"/>
          </p:nvPr>
        </p:nvSpPr>
        <p:spPr>
          <a:xfrm>
            <a:off x="1" y="274638"/>
            <a:ext cx="9144000" cy="1143000"/>
          </a:xfrm>
        </p:spPr>
        <p:txBody>
          <a:bodyPr/>
          <a:lstStyle/>
          <a:p>
            <a:pPr>
              <a:defRPr/>
            </a:pPr>
            <a:r>
              <a:rPr lang="en-US" altLang="en-US" sz="3200" b="1" i="1" dirty="0"/>
              <a:t>2021 Talking Pts – “Impactful Climate Action”</a:t>
            </a:r>
            <a:endParaRPr lang="en-US" altLang="en-US" sz="3200" i="1" dirty="0"/>
          </a:p>
        </p:txBody>
      </p:sp>
      <p:sp>
        <p:nvSpPr>
          <p:cNvPr id="3" name="Content Placeholder 2">
            <a:extLst>
              <a:ext uri="{FF2B5EF4-FFF2-40B4-BE49-F238E27FC236}">
                <a16:creationId xmlns:a16="http://schemas.microsoft.com/office/drawing/2014/main" id="{4019D432-3D00-48EB-B745-0629D701B414}"/>
              </a:ext>
            </a:extLst>
          </p:cNvPr>
          <p:cNvSpPr>
            <a:spLocks noGrp="1"/>
          </p:cNvSpPr>
          <p:nvPr>
            <p:ph sz="half" idx="2"/>
          </p:nvPr>
        </p:nvSpPr>
        <p:spPr>
          <a:xfrm>
            <a:off x="3840480" y="1417638"/>
            <a:ext cx="5064980" cy="4733780"/>
          </a:xfrm>
        </p:spPr>
        <p:txBody>
          <a:bodyPr/>
          <a:lstStyle/>
          <a:p>
            <a:pPr marL="0" indent="0" algn="ctr">
              <a:buNone/>
              <a:defRPr/>
            </a:pPr>
            <a:endParaRPr lang="en-US" sz="800" i="1" dirty="0"/>
          </a:p>
          <a:p>
            <a:pPr marL="0" indent="0" algn="ctr">
              <a:buNone/>
              <a:defRPr/>
            </a:pPr>
            <a:r>
              <a:rPr lang="en-US" sz="2000" i="1" dirty="0"/>
              <a:t>Investing in active transportation infrastructure is a meaningful response to the climate crisis – facilitating walking, biking and rolling can significantly lower our carbon footprint.  Trails are an important aspect of AT infrastructure and serve to mitigate climate change.  </a:t>
            </a:r>
          </a:p>
          <a:p>
            <a:pPr marL="0" indent="0" algn="ctr">
              <a:buNone/>
              <a:defRPr/>
            </a:pPr>
            <a:endParaRPr lang="en-US" sz="2000" i="1" dirty="0"/>
          </a:p>
          <a:p>
            <a:pPr marL="0" indent="0">
              <a:buNone/>
              <a:defRPr/>
            </a:pPr>
            <a:r>
              <a:rPr lang="en-US" sz="2000" dirty="0"/>
              <a:t>For 2020 Trails Highlights/Accomplishments, check out </a:t>
            </a:r>
            <a:r>
              <a:rPr lang="en-US" sz="2000" dirty="0">
                <a:hlinkClick r:id="rId3"/>
              </a:rPr>
              <a:t>www.railstotrails.org/trailblog/2020/december/23/looking-back-with-gratitude-on-a-year-of-challenges-and-triumphs-for-trails/</a:t>
            </a:r>
            <a:endParaRPr lang="en-US" sz="2000" dirty="0"/>
          </a:p>
          <a:p>
            <a:pPr marL="0" indent="0" algn="ctr">
              <a:buNone/>
              <a:defRPr/>
            </a:pPr>
            <a:endParaRPr lang="en-US" sz="2000" i="1" dirty="0"/>
          </a:p>
          <a:p>
            <a:pPr marL="0" indent="0" algn="ctr">
              <a:buFontTx/>
              <a:buNone/>
              <a:defRPr/>
            </a:pPr>
            <a:endParaRPr lang="en-US" sz="800" b="1" i="1" dirty="0"/>
          </a:p>
        </p:txBody>
      </p:sp>
      <p:pic>
        <p:nvPicPr>
          <p:cNvPr id="4" name="Picture 3">
            <a:extLst>
              <a:ext uri="{FF2B5EF4-FFF2-40B4-BE49-F238E27FC236}">
                <a16:creationId xmlns:a16="http://schemas.microsoft.com/office/drawing/2014/main" id="{593B3EE0-22A9-45C0-ACA1-403E3BA9B1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540" y="2320766"/>
            <a:ext cx="3457160" cy="2322059"/>
          </a:xfrm>
          <a:prstGeom prst="rect">
            <a:avLst/>
          </a:prstGeom>
        </p:spPr>
      </p:pic>
    </p:spTree>
    <p:extLst>
      <p:ext uri="{BB962C8B-B14F-4D97-AF65-F5344CB8AC3E}">
        <p14:creationId xmlns:p14="http://schemas.microsoft.com/office/powerpoint/2010/main" val="696825939"/>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2FB21D6AC5ED448EB432E405CC0949" ma:contentTypeVersion="12" ma:contentTypeDescription="Create a new document." ma:contentTypeScope="" ma:versionID="f6d279c623c5727d5b211d9c8d876e00">
  <xsd:schema xmlns:xsd="http://www.w3.org/2001/XMLSchema" xmlns:xs="http://www.w3.org/2001/XMLSchema" xmlns:p="http://schemas.microsoft.com/office/2006/metadata/properties" xmlns:ns3="1fc1ceeb-5840-4085-b2f1-04083fe08565" xmlns:ns4="11918d98-7fdf-4d7b-90ae-704e0450bc4a" targetNamespace="http://schemas.microsoft.com/office/2006/metadata/properties" ma:root="true" ma:fieldsID="36ed759e134ebf14e9fbf7551d996a05" ns3:_="" ns4:_="">
    <xsd:import namespace="1fc1ceeb-5840-4085-b2f1-04083fe08565"/>
    <xsd:import namespace="11918d98-7fdf-4d7b-90ae-704e0450bc4a"/>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DateTaken" minOccurs="0"/>
                <xsd:element ref="ns4:MediaServiceAutoTags"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c1ceeb-5840-4085-b2f1-04083fe0856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918d98-7fdf-4d7b-90ae-704e0450bc4a"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623FD72-3005-4982-BDC6-6F485458647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34AB116A-0AD4-4C4A-83C5-B480C0128FCB}">
  <ds:schemaRefs>
    <ds:schemaRef ds:uri="http://schemas.microsoft.com/sharepoint/v3/contenttype/forms"/>
  </ds:schemaRefs>
</ds:datastoreItem>
</file>

<file path=customXml/itemProps3.xml><?xml version="1.0" encoding="utf-8"?>
<ds:datastoreItem xmlns:ds="http://schemas.openxmlformats.org/officeDocument/2006/customXml" ds:itemID="{2C559457-B72E-4BFF-A65A-692F44FC2B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c1ceeb-5840-4085-b2f1-04083fe08565"/>
    <ds:schemaRef ds:uri="11918d98-7fdf-4d7b-90ae-704e0450bc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4261</TotalTime>
  <Words>3462</Words>
  <Application>Microsoft Office PowerPoint</Application>
  <PresentationFormat>On-screen Show (4:3)</PresentationFormat>
  <Paragraphs>226</Paragraphs>
  <Slides>17</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Wingdings</vt:lpstr>
      <vt:lpstr>Default Design</vt:lpstr>
      <vt:lpstr>Let’s Talk Trails! Ohio Trail Connections Webinar Series</vt:lpstr>
      <vt:lpstr>The Ohio Trails Vision</vt:lpstr>
      <vt:lpstr>2021 Talking Pts – “Ohioans Want Trails”</vt:lpstr>
      <vt:lpstr>2021 Talking Pts – “Mental Well-Being Key”</vt:lpstr>
      <vt:lpstr>2021 Talking Pts – “Support Physical Health”</vt:lpstr>
      <vt:lpstr>2021 Talking Pts – “Trails = Economic Recovery”</vt:lpstr>
      <vt:lpstr>2021 Talking Pts – “Critical Part of Response”</vt:lpstr>
      <vt:lpstr>2021 Talking Pts – “Trails Promote Equity”</vt:lpstr>
      <vt:lpstr>2021 Talking Pts – “Impactful Climate Action”</vt:lpstr>
      <vt:lpstr>Telling Your Stories</vt:lpstr>
      <vt:lpstr>Let’s Build A Trail!</vt:lpstr>
      <vt:lpstr>PowerPoint Presentation</vt:lpstr>
      <vt:lpstr>PowerPoint Presentation</vt:lpstr>
      <vt:lpstr>The OhioNetwork</vt:lpstr>
      <vt:lpstr>Diverse Collection of Stakeholders</vt:lpstr>
      <vt:lpstr>Opportunities – We Need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Cuyahoga Greenway Partners</dc:title>
  <dc:creator>Elaine Price</dc:creator>
  <cp:lastModifiedBy>Brian Housh</cp:lastModifiedBy>
  <cp:revision>138</cp:revision>
  <cp:lastPrinted>2018-03-06T21:35:50Z</cp:lastPrinted>
  <dcterms:created xsi:type="dcterms:W3CDTF">2018-01-18T19:17:09Z</dcterms:created>
  <dcterms:modified xsi:type="dcterms:W3CDTF">2021-01-13T16:02:10Z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0x010100962FB21D6AC5ED448EB432E405CC0949</vt:lpwstr>
  </property>
</Properties>
</file>